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443" r:id="rId3"/>
    <p:sldId id="446" r:id="rId4"/>
    <p:sldId id="428" r:id="rId5"/>
    <p:sldId id="414" r:id="rId6"/>
    <p:sldId id="430" r:id="rId7"/>
    <p:sldId id="450" r:id="rId8"/>
    <p:sldId id="355" r:id="rId9"/>
    <p:sldId id="356" r:id="rId10"/>
    <p:sldId id="454" r:id="rId11"/>
    <p:sldId id="453" r:id="rId12"/>
    <p:sldId id="455" r:id="rId13"/>
    <p:sldId id="457" r:id="rId14"/>
    <p:sldId id="376" r:id="rId15"/>
    <p:sldId id="447" r:id="rId16"/>
    <p:sldId id="451" r:id="rId17"/>
    <p:sldId id="448" r:id="rId18"/>
    <p:sldId id="449" r:id="rId19"/>
    <p:sldId id="452" r:id="rId20"/>
    <p:sldId id="426" r:id="rId21"/>
    <p:sldId id="427" r:id="rId22"/>
    <p:sldId id="421" r:id="rId23"/>
    <p:sldId id="438" r:id="rId24"/>
    <p:sldId id="440" r:id="rId25"/>
    <p:sldId id="420" r:id="rId26"/>
    <p:sldId id="378" r:id="rId27"/>
    <p:sldId id="395" r:id="rId28"/>
    <p:sldId id="270" r:id="rId29"/>
    <p:sldId id="389" r:id="rId30"/>
    <p:sldId id="379" r:id="rId31"/>
    <p:sldId id="393" r:id="rId32"/>
    <p:sldId id="394" r:id="rId33"/>
    <p:sldId id="380" r:id="rId34"/>
    <p:sldId id="416" r:id="rId35"/>
    <p:sldId id="391" r:id="rId36"/>
    <p:sldId id="408" r:id="rId37"/>
    <p:sldId id="359" r:id="rId38"/>
    <p:sldId id="422" r:id="rId39"/>
    <p:sldId id="423" r:id="rId40"/>
    <p:sldId id="349" r:id="rId41"/>
  </p:sldIdLst>
  <p:sldSz cx="9144000" cy="6858000" type="screen4x3"/>
  <p:notesSz cx="6858000" cy="994568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5" autoAdjust="0"/>
    <p:restoredTop sz="91458" autoAdjust="0"/>
  </p:normalViewPr>
  <p:slideViewPr>
    <p:cSldViewPr>
      <p:cViewPr varScale="1">
        <p:scale>
          <a:sx n="100" d="100"/>
          <a:sy n="100" d="100"/>
        </p:scale>
        <p:origin x="1416" y="168"/>
      </p:cViewPr>
      <p:guideLst>
        <p:guide orient="horz" pos="2160"/>
        <p:guide pos="2880"/>
      </p:guideLst>
    </p:cSldViewPr>
  </p:slideViewPr>
  <p:outlineViewPr>
    <p:cViewPr>
      <p:scale>
        <a:sx n="33" d="100"/>
        <a:sy n="33" d="100"/>
      </p:scale>
      <p:origin x="0" y="1812"/>
    </p:cViewPr>
  </p:outlineViewPr>
  <p:notesTextViewPr>
    <p:cViewPr>
      <p:scale>
        <a:sx n="100" d="100"/>
        <a:sy n="100" d="100"/>
      </p:scale>
      <p:origin x="0" y="0"/>
    </p:cViewPr>
  </p:notesTextViewPr>
  <p:sorterViewPr>
    <p:cViewPr>
      <p:scale>
        <a:sx n="83" d="100"/>
        <a:sy n="83" d="100"/>
      </p:scale>
      <p:origin x="0" y="1288"/>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1026"/>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77827" name="Rectangle 1027"/>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77828" name="Rectangle 1028"/>
          <p:cNvSpPr>
            <a:spLocks noGrp="1" noChangeArrowheads="1"/>
          </p:cNvSpPr>
          <p:nvPr>
            <p:ph type="ftr" sz="quarter" idx="2"/>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77829" name="Rectangle 1029"/>
          <p:cNvSpPr>
            <a:spLocks noGrp="1" noChangeArrowheads="1"/>
          </p:cNvSpPr>
          <p:nvPr>
            <p:ph type="sldNum" sz="quarter" idx="3"/>
          </p:nvPr>
        </p:nvSpPr>
        <p:spPr bwMode="auto">
          <a:xfrm>
            <a:off x="388620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64BB5E6-058E-4A72-BB3F-5C8F9B70604E}" type="slidenum">
              <a:rPr lang="en-GB"/>
              <a:pPr>
                <a:defRPr/>
              </a:pPr>
              <a:t>‹#›</a:t>
            </a:fld>
            <a:endParaRPr lang="en-GB"/>
          </a:p>
        </p:txBody>
      </p:sp>
    </p:spTree>
    <p:extLst>
      <p:ext uri="{BB962C8B-B14F-4D97-AF65-F5344CB8AC3E}">
        <p14:creationId xmlns:p14="http://schemas.microsoft.com/office/powerpoint/2010/main" val="889145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099" name="Rectangle 3"/>
          <p:cNvSpPr>
            <a:spLocks noGrp="1" noChangeArrowheads="1"/>
          </p:cNvSpPr>
          <p:nvPr>
            <p:ph type="dt"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7892"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724400"/>
            <a:ext cx="50292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103" name="Rectangle 7"/>
          <p:cNvSpPr>
            <a:spLocks noGrp="1" noChangeArrowheads="1"/>
          </p:cNvSpPr>
          <p:nvPr>
            <p:ph type="sldNum" sz="quarter" idx="5"/>
          </p:nvPr>
        </p:nvSpPr>
        <p:spPr bwMode="auto">
          <a:xfrm>
            <a:off x="388620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4F86FB-8864-440A-AAD8-594248FCF84D}" type="slidenum">
              <a:rPr lang="en-GB"/>
              <a:pPr>
                <a:defRPr/>
              </a:pPr>
              <a:t>‹#›</a:t>
            </a:fld>
            <a:endParaRPr lang="en-GB"/>
          </a:p>
        </p:txBody>
      </p:sp>
    </p:spTree>
    <p:extLst>
      <p:ext uri="{BB962C8B-B14F-4D97-AF65-F5344CB8AC3E}">
        <p14:creationId xmlns:p14="http://schemas.microsoft.com/office/powerpoint/2010/main" val="704816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60D7890-5582-45C8-ACAD-BCBA2E3FCA72}" type="slidenum">
              <a:rPr lang="en-GB" smtClean="0"/>
              <a:pPr/>
              <a:t>1</a:t>
            </a:fld>
            <a:endParaRPr lang="en-GB" smtClean="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3326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4F86FB-8864-440A-AAD8-594248FCF84D}" type="slidenum">
              <a:rPr lang="en-GB" smtClean="0"/>
              <a:pPr>
                <a:defRPr/>
              </a:pPr>
              <a:t>25</a:t>
            </a:fld>
            <a:endParaRPr lang="en-GB"/>
          </a:p>
        </p:txBody>
      </p:sp>
    </p:spTree>
    <p:extLst>
      <p:ext uri="{BB962C8B-B14F-4D97-AF65-F5344CB8AC3E}">
        <p14:creationId xmlns:p14="http://schemas.microsoft.com/office/powerpoint/2010/main" val="613019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20627F1-7A42-4D83-AAFD-C7D362A546FB}" type="slidenum">
              <a:rPr lang="en-GB" smtClean="0"/>
              <a:pPr/>
              <a:t>28</a:t>
            </a:fld>
            <a:endParaRPr lang="en-GB" smtClean="0"/>
          </a:p>
        </p:txBody>
      </p:sp>
      <p:sp>
        <p:nvSpPr>
          <p:cNvPr id="39939" name="Rectangle 2"/>
          <p:cNvSpPr>
            <a:spLocks noGrp="1" noRot="1" noChangeAspect="1" noChangeArrowheads="1" noTextEdit="1"/>
          </p:cNvSpPr>
          <p:nvPr>
            <p:ph type="sldImg"/>
          </p:nvPr>
        </p:nvSpPr>
        <p:spPr>
          <a:xfrm>
            <a:off x="927100" y="742950"/>
            <a:ext cx="5002213" cy="3751263"/>
          </a:xfrm>
          <a:ln w="12700" cap="flat">
            <a:solidFill>
              <a:schemeClr val="tx1"/>
            </a:solidFill>
          </a:ln>
        </p:spPr>
      </p:sp>
      <p:sp>
        <p:nvSpPr>
          <p:cNvPr id="39940" name="Rectangle 3"/>
          <p:cNvSpPr>
            <a:spLocks noGrp="1" noChangeArrowheads="1"/>
          </p:cNvSpPr>
          <p:nvPr>
            <p:ph type="body" idx="1"/>
          </p:nvPr>
        </p:nvSpPr>
        <p:spPr>
          <a:xfrm>
            <a:off x="912813" y="4738688"/>
            <a:ext cx="5030787" cy="4471987"/>
          </a:xfrm>
          <a:noFill/>
          <a:ln/>
        </p:spPr>
        <p:txBody>
          <a:bodyPr lIns="92075" tIns="46038" rIns="92075" bIns="46038"/>
          <a:lstStyle/>
          <a:p>
            <a:pPr eaLnBrk="1" hangingPunct="1"/>
            <a:endParaRPr lang="en-US" smtClean="0"/>
          </a:p>
        </p:txBody>
      </p:sp>
    </p:spTree>
    <p:extLst>
      <p:ext uri="{BB962C8B-B14F-4D97-AF65-F5344CB8AC3E}">
        <p14:creationId xmlns:p14="http://schemas.microsoft.com/office/powerpoint/2010/main" val="61924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0C2EC-87C4-455A-9C0F-318047AF15D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140AD0D-BBB6-4D6E-BA79-AC364525C36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0E8624B-FF69-4C6E-A1DD-E4D899B564A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9614D75-70C2-44D4-87B6-05A4544361A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8D6A6C-ACE7-4890-8620-F6DA6BA4397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00848D4-108D-4931-A544-35CA8D112B0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E80E3AD-35E7-4740-9C4A-5BFCCCBD347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74980A4-454F-4B95-804C-F63D9635EC1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B6F5802-260C-4C5A-862C-68747608E43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59FEC2E-6BAF-4F24-8368-46979BF67AD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780A7AD-53F4-4354-8EE9-60C854D9D72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9D3EE1B-84D8-4D65-9D23-5DC4AA7A6148}"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hpi.org/" TargetMode="Externa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4678363" y="0"/>
            <a:ext cx="4465637" cy="6001643"/>
          </a:xfrm>
          <a:prstGeom prst="rect">
            <a:avLst/>
          </a:prstGeom>
          <a:solidFill>
            <a:srgbClr val="003399"/>
          </a:solidFill>
          <a:ln w="9525">
            <a:noFill/>
            <a:miter lim="800000"/>
            <a:headEnd/>
            <a:tailEnd/>
          </a:ln>
        </p:spPr>
        <p:txBody>
          <a:bodyPr>
            <a:spAutoFit/>
          </a:bodyPr>
          <a:lstStyle/>
          <a:p>
            <a:pPr algn="ctr" eaLnBrk="0" hangingPunct="0">
              <a:spcBef>
                <a:spcPct val="50000"/>
              </a:spcBef>
            </a:pPr>
            <a:r>
              <a:rPr kumimoji="1" lang="en-GB" sz="3200" dirty="0" smtClean="0">
                <a:solidFill>
                  <a:schemeClr val="tx2"/>
                </a:solidFill>
                <a:latin typeface="Arial" charset="0"/>
                <a:cs typeface="Times New Roman" pitchFamily="18" charset="0"/>
              </a:rPr>
              <a:t>Armed conflict and its effects on the health of babies and young children</a:t>
            </a:r>
          </a:p>
          <a:p>
            <a:pPr algn="ctr" eaLnBrk="0" hangingPunct="0">
              <a:spcBef>
                <a:spcPct val="50000"/>
              </a:spcBef>
            </a:pPr>
            <a:r>
              <a:rPr kumimoji="1" lang="en-GB" sz="3200" dirty="0" smtClean="0">
                <a:solidFill>
                  <a:schemeClr val="tx2"/>
                </a:solidFill>
                <a:latin typeface="Arial" charset="0"/>
                <a:cs typeface="Times New Roman" pitchFamily="18" charset="0"/>
              </a:rPr>
              <a:t>The </a:t>
            </a:r>
            <a:r>
              <a:rPr kumimoji="1" lang="en-GB" sz="3200" dirty="0">
                <a:solidFill>
                  <a:schemeClr val="tx2"/>
                </a:solidFill>
                <a:latin typeface="Arial" charset="0"/>
                <a:cs typeface="Times New Roman" pitchFamily="18" charset="0"/>
              </a:rPr>
              <a:t>International Health Protection Initiative IHPI</a:t>
            </a:r>
          </a:p>
          <a:p>
            <a:pPr algn="ctr" eaLnBrk="0" hangingPunct="0">
              <a:spcBef>
                <a:spcPct val="50000"/>
              </a:spcBef>
            </a:pPr>
            <a:r>
              <a:rPr kumimoji="1" lang="en-GB" sz="3200" dirty="0" smtClean="0">
                <a:latin typeface="Arial" charset="0"/>
                <a:cs typeface="Times New Roman" pitchFamily="18" charset="0"/>
                <a:hlinkClick r:id="rId3"/>
              </a:rPr>
              <a:t>http://ihpi.org</a:t>
            </a:r>
            <a:endParaRPr kumimoji="1" lang="en-GB" sz="3200" dirty="0">
              <a:latin typeface="Arial" charset="0"/>
              <a:cs typeface="Times New Roman" pitchFamily="18" charset="0"/>
            </a:endParaRPr>
          </a:p>
          <a:p>
            <a:pPr algn="ctr" eaLnBrk="0" hangingPunct="0">
              <a:spcBef>
                <a:spcPct val="50000"/>
              </a:spcBef>
            </a:pPr>
            <a:endParaRPr kumimoji="1" lang="en-GB" sz="3200" dirty="0">
              <a:solidFill>
                <a:schemeClr val="tx2"/>
              </a:solidFill>
              <a:latin typeface="Arial" charset="0"/>
              <a:cs typeface="Times New Roman" pitchFamily="18" charset="0"/>
            </a:endParaRPr>
          </a:p>
          <a:p>
            <a:pPr algn="ctr" eaLnBrk="0" hangingPunct="0">
              <a:spcBef>
                <a:spcPct val="50000"/>
              </a:spcBef>
            </a:pPr>
            <a:endParaRPr kumimoji="1" lang="en-GB" sz="3200" b="1" i="1" dirty="0">
              <a:solidFill>
                <a:schemeClr val="tx2"/>
              </a:solidFill>
              <a:latin typeface="Arial" charset="0"/>
              <a:cs typeface="Times New Roman" pitchFamily="18" charset="0"/>
            </a:endParaRPr>
          </a:p>
        </p:txBody>
      </p:sp>
      <p:sp>
        <p:nvSpPr>
          <p:cNvPr id="2051" name="Text Box 4"/>
          <p:cNvSpPr txBox="1">
            <a:spLocks noChangeArrowheads="1"/>
          </p:cNvSpPr>
          <p:nvPr/>
        </p:nvSpPr>
        <p:spPr bwMode="auto">
          <a:xfrm>
            <a:off x="4643438" y="4941888"/>
            <a:ext cx="3962400" cy="1338262"/>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GB" sz="1800" dirty="0">
                <a:solidFill>
                  <a:schemeClr val="tx2"/>
                </a:solidFill>
                <a:latin typeface="Arial" charset="0"/>
              </a:rPr>
              <a:t>Dr  Rhona MacDonald and Professor David Southall</a:t>
            </a:r>
          </a:p>
          <a:p>
            <a:pPr eaLnBrk="0" hangingPunct="0">
              <a:spcBef>
                <a:spcPct val="50000"/>
              </a:spcBef>
            </a:pPr>
            <a:r>
              <a:rPr lang="en-GB" sz="1800" dirty="0">
                <a:solidFill>
                  <a:schemeClr val="tx2"/>
                </a:solidFill>
                <a:latin typeface="Arial" charset="0"/>
              </a:rPr>
              <a:t>Maternal and </a:t>
            </a:r>
            <a:r>
              <a:rPr lang="en-GB" sz="1800" dirty="0" err="1">
                <a:solidFill>
                  <a:schemeClr val="tx2"/>
                </a:solidFill>
                <a:latin typeface="Arial" charset="0"/>
              </a:rPr>
              <a:t>Childhealth</a:t>
            </a:r>
            <a:r>
              <a:rPr lang="en-GB" sz="1800" dirty="0">
                <a:solidFill>
                  <a:schemeClr val="tx2"/>
                </a:solidFill>
                <a:latin typeface="Arial" charset="0"/>
              </a:rPr>
              <a:t> Advocacy International</a:t>
            </a:r>
          </a:p>
        </p:txBody>
      </p:sp>
      <p:sp>
        <p:nvSpPr>
          <p:cNvPr id="2052" name="Text Box 5"/>
          <p:cNvSpPr txBox="1">
            <a:spLocks noChangeArrowheads="1"/>
          </p:cNvSpPr>
          <p:nvPr/>
        </p:nvSpPr>
        <p:spPr bwMode="auto">
          <a:xfrm>
            <a:off x="381000" y="685800"/>
            <a:ext cx="4343400" cy="457200"/>
          </a:xfrm>
          <a:prstGeom prst="rect">
            <a:avLst/>
          </a:prstGeom>
          <a:noFill/>
          <a:ln w="9525">
            <a:noFill/>
            <a:miter lim="800000"/>
            <a:headEnd/>
            <a:tailEnd/>
          </a:ln>
        </p:spPr>
        <p:txBody>
          <a:bodyPr>
            <a:spAutoFit/>
          </a:bodyPr>
          <a:lstStyle/>
          <a:p>
            <a:pPr>
              <a:spcBef>
                <a:spcPct val="50000"/>
              </a:spcBef>
            </a:pPr>
            <a:endParaRPr lang="en-US"/>
          </a:p>
        </p:txBody>
      </p:sp>
      <p:sp>
        <p:nvSpPr>
          <p:cNvPr id="2053" name="Text Box 7"/>
          <p:cNvSpPr txBox="1">
            <a:spLocks noChangeArrowheads="1"/>
          </p:cNvSpPr>
          <p:nvPr/>
        </p:nvSpPr>
        <p:spPr bwMode="auto">
          <a:xfrm>
            <a:off x="4876800" y="3733800"/>
            <a:ext cx="3886200" cy="457200"/>
          </a:xfrm>
          <a:prstGeom prst="rect">
            <a:avLst/>
          </a:prstGeom>
          <a:noFill/>
          <a:ln w="9525">
            <a:noFill/>
            <a:miter lim="800000"/>
            <a:headEnd/>
            <a:tailEnd/>
          </a:ln>
        </p:spPr>
        <p:txBody>
          <a:bodyPr>
            <a:spAutoFit/>
          </a:bodyPr>
          <a:lstStyle/>
          <a:p>
            <a:pPr>
              <a:spcBef>
                <a:spcPct val="50000"/>
              </a:spcBef>
            </a:pPr>
            <a:endParaRPr lang="en-US"/>
          </a:p>
        </p:txBody>
      </p:sp>
      <p:pic>
        <p:nvPicPr>
          <p:cNvPr id="2054" name="Picture 7"/>
          <p:cNvPicPr>
            <a:picLocks noChangeAspect="1" noChangeArrowheads="1"/>
          </p:cNvPicPr>
          <p:nvPr/>
        </p:nvPicPr>
        <p:blipFill>
          <a:blip r:embed="rId4" cstate="email"/>
          <a:srcRect/>
          <a:stretch>
            <a:fillRect/>
          </a:stretch>
        </p:blipFill>
        <p:spPr bwMode="auto">
          <a:xfrm>
            <a:off x="0" y="3933825"/>
            <a:ext cx="4329113" cy="2924175"/>
          </a:xfrm>
          <a:prstGeom prst="rect">
            <a:avLst/>
          </a:prstGeom>
          <a:noFill/>
          <a:ln w="9525">
            <a:noFill/>
            <a:miter lim="800000"/>
            <a:headEnd/>
            <a:tailEnd/>
          </a:ln>
        </p:spPr>
      </p:pic>
      <p:pic>
        <p:nvPicPr>
          <p:cNvPr id="2055" name="Picture 5" descr="Ambulance picture IHPI.jpg"/>
          <p:cNvPicPr>
            <a:picLocks noChangeAspect="1"/>
          </p:cNvPicPr>
          <p:nvPr/>
        </p:nvPicPr>
        <p:blipFill>
          <a:blip r:embed="rId5" cstate="email"/>
          <a:srcRect/>
          <a:stretch>
            <a:fillRect/>
          </a:stretch>
        </p:blipFill>
        <p:spPr bwMode="auto">
          <a:xfrm>
            <a:off x="250825" y="260350"/>
            <a:ext cx="424815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728192"/>
          </a:xfrm>
        </p:spPr>
        <p:txBody>
          <a:bodyPr/>
          <a:lstStyle/>
          <a:p>
            <a:r>
              <a:rPr lang="en-US" sz="2800" dirty="0"/>
              <a:t>3rd May 2016</a:t>
            </a:r>
            <a:br>
              <a:rPr lang="en-US" sz="2800" dirty="0"/>
            </a:br>
            <a:r>
              <a:rPr lang="en-US" sz="2800" dirty="0"/>
              <a:t> UN Security Council enacted Resolution </a:t>
            </a:r>
            <a:r>
              <a:rPr lang="en-US" sz="2800" dirty="0" smtClean="0"/>
              <a:t>2286</a:t>
            </a:r>
            <a:br>
              <a:rPr lang="en-US" sz="2800" dirty="0" smtClean="0"/>
            </a:br>
            <a:r>
              <a:rPr lang="en-US" sz="2800" dirty="0"/>
              <a:t> supported by 80 UN States </a:t>
            </a:r>
          </a:p>
        </p:txBody>
      </p:sp>
      <p:sp>
        <p:nvSpPr>
          <p:cNvPr id="3" name="Content Placeholder 2"/>
          <p:cNvSpPr>
            <a:spLocks noGrp="1"/>
          </p:cNvSpPr>
          <p:nvPr>
            <p:ph idx="1"/>
          </p:nvPr>
        </p:nvSpPr>
        <p:spPr/>
        <p:txBody>
          <a:bodyPr/>
          <a:lstStyle/>
          <a:p>
            <a:pPr marL="0" indent="0">
              <a:buNone/>
            </a:pPr>
            <a:endParaRPr lang="en-US" sz="2800" dirty="0" smtClean="0"/>
          </a:p>
          <a:p>
            <a:pPr marL="0" indent="0">
              <a:buNone/>
            </a:pPr>
            <a:r>
              <a:rPr lang="en-US" sz="2800" dirty="0" smtClean="0"/>
              <a:t> </a:t>
            </a:r>
            <a:r>
              <a:rPr lang="en-US" sz="2800" i="1" dirty="0" smtClean="0"/>
              <a:t>“Urges </a:t>
            </a:r>
            <a:r>
              <a:rPr lang="en-US" sz="2800" i="1" dirty="0"/>
              <a:t>States to take steps to prevent attacks on health facilities and health workers, reform their domestic laws to strengthen protection, train their militaries and security forces in the requirements of international law, collect data on attacks, investigate violations that take place, and hold perpetrators accountable</a:t>
            </a:r>
            <a:r>
              <a:rPr lang="en-US" sz="2800" i="1" dirty="0" smtClean="0"/>
              <a:t>” </a:t>
            </a:r>
            <a:r>
              <a:rPr lang="en-US" dirty="0"/>
              <a:t> </a:t>
            </a:r>
          </a:p>
          <a:p>
            <a:endParaRPr lang="en-US" dirty="0"/>
          </a:p>
        </p:txBody>
      </p:sp>
    </p:spTree>
    <p:extLst>
      <p:ext uri="{BB962C8B-B14F-4D97-AF65-F5344CB8AC3E}">
        <p14:creationId xmlns:p14="http://schemas.microsoft.com/office/powerpoint/2010/main" val="235963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772400" cy="915888"/>
          </a:xfrm>
        </p:spPr>
        <p:txBody>
          <a:bodyPr/>
          <a:lstStyle/>
          <a:p>
            <a:r>
              <a:rPr lang="en-US" sz="2800" dirty="0" smtClean="0"/>
              <a:t>Safeguarding Health in Conflict Coalition 3/5/17</a:t>
            </a:r>
            <a:endParaRPr lang="en-US" sz="2800" dirty="0"/>
          </a:p>
        </p:txBody>
      </p:sp>
      <p:sp>
        <p:nvSpPr>
          <p:cNvPr id="3" name="Content Placeholder 2"/>
          <p:cNvSpPr>
            <a:spLocks noGrp="1"/>
          </p:cNvSpPr>
          <p:nvPr>
            <p:ph idx="1"/>
          </p:nvPr>
        </p:nvSpPr>
        <p:spPr>
          <a:xfrm>
            <a:off x="251520" y="915888"/>
            <a:ext cx="8640960" cy="5180112"/>
          </a:xfrm>
        </p:spPr>
        <p:txBody>
          <a:bodyPr/>
          <a:lstStyle/>
          <a:p>
            <a:pPr marL="0" indent="0">
              <a:buNone/>
            </a:pPr>
            <a:r>
              <a:rPr lang="en-US" sz="2400" b="1" dirty="0">
                <a:solidFill>
                  <a:srgbClr val="FFFF00"/>
                </a:solidFill>
              </a:rPr>
              <a:t>Documented in 2016 attacks on healthcare in 23 countries in an </a:t>
            </a:r>
            <a:r>
              <a:rPr lang="en-US" sz="2400" b="1" dirty="0" smtClean="0">
                <a:solidFill>
                  <a:srgbClr val="FFFF00"/>
                </a:solidFill>
              </a:rPr>
              <a:t>article entitled </a:t>
            </a:r>
            <a:r>
              <a:rPr lang="en-US" sz="2400" b="1" dirty="0">
                <a:solidFill>
                  <a:srgbClr val="FFFF00"/>
                </a:solidFill>
              </a:rPr>
              <a:t>“Impunity Must End” </a:t>
            </a:r>
          </a:p>
          <a:p>
            <a:pPr marL="0" indent="0">
              <a:buNone/>
            </a:pPr>
            <a:r>
              <a:rPr lang="en-US" sz="2400" dirty="0" smtClean="0"/>
              <a:t>1</a:t>
            </a:r>
            <a:r>
              <a:rPr lang="en-US" sz="2400" dirty="0"/>
              <a:t>. The bombing, shelling, and looting of hospitals and clinics </a:t>
            </a:r>
            <a:endParaRPr lang="en-US" sz="2400" dirty="0" smtClean="0"/>
          </a:p>
          <a:p>
            <a:pPr marL="0" indent="0">
              <a:buNone/>
            </a:pPr>
            <a:r>
              <a:rPr lang="en-US" sz="2400" dirty="0" smtClean="0"/>
              <a:t>2</a:t>
            </a:r>
            <a:r>
              <a:rPr lang="en-US" sz="2400" dirty="0"/>
              <a:t>. The killing of health workers, emergency medical personnel, and patients </a:t>
            </a:r>
            <a:endParaRPr lang="en-US" sz="2400" dirty="0" smtClean="0"/>
          </a:p>
          <a:p>
            <a:pPr marL="0" indent="0">
              <a:buNone/>
            </a:pPr>
            <a:r>
              <a:rPr lang="en-US" sz="2400" dirty="0" smtClean="0"/>
              <a:t>3</a:t>
            </a:r>
            <a:r>
              <a:rPr lang="en-US" sz="2400" dirty="0"/>
              <a:t>. The intimidation, assault, arrest, and abduction of health workers and patients </a:t>
            </a:r>
            <a:endParaRPr lang="en-US" sz="2400" dirty="0" smtClean="0"/>
          </a:p>
          <a:p>
            <a:pPr marL="0" indent="0">
              <a:buNone/>
            </a:pPr>
            <a:r>
              <a:rPr lang="en-US" sz="2400" dirty="0" smtClean="0"/>
              <a:t>4</a:t>
            </a:r>
            <a:r>
              <a:rPr lang="en-US" sz="2400" dirty="0"/>
              <a:t>.  The obstruction of access to care including blockage of and attacks on ambulances </a:t>
            </a:r>
            <a:endParaRPr lang="en-US" sz="2400" dirty="0" smtClean="0"/>
          </a:p>
          <a:p>
            <a:pPr marL="0" indent="0">
              <a:buNone/>
            </a:pPr>
            <a:r>
              <a:rPr lang="en-US" sz="2400" dirty="0" smtClean="0"/>
              <a:t>5</a:t>
            </a:r>
            <a:r>
              <a:rPr lang="en-US" sz="2400" dirty="0"/>
              <a:t>. The takeover and occupation of health facilities by police, military, or other armed actors and attacks on and blockage of humanitarian actors, supplies, and their transport.</a:t>
            </a:r>
          </a:p>
          <a:p>
            <a:endParaRPr lang="en-US" dirty="0"/>
          </a:p>
        </p:txBody>
      </p:sp>
    </p:spTree>
    <p:extLst>
      <p:ext uri="{BB962C8B-B14F-4D97-AF65-F5344CB8AC3E}">
        <p14:creationId xmlns:p14="http://schemas.microsoft.com/office/powerpoint/2010/main" val="192304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5888"/>
          </a:xfrm>
        </p:spPr>
        <p:txBody>
          <a:bodyPr/>
          <a:lstStyle/>
          <a:p>
            <a:r>
              <a:rPr lang="en-US" sz="2800" dirty="0" smtClean="0"/>
              <a:t>Within 3 months of UN </a:t>
            </a:r>
            <a:r>
              <a:rPr lang="en-US" sz="2800" dirty="0"/>
              <a:t>Resolution </a:t>
            </a:r>
            <a:r>
              <a:rPr lang="en-US" sz="2800" dirty="0" smtClean="0"/>
              <a:t>2286</a:t>
            </a:r>
            <a:endParaRPr lang="en-US" sz="2800" dirty="0"/>
          </a:p>
        </p:txBody>
      </p:sp>
      <p:sp>
        <p:nvSpPr>
          <p:cNvPr id="3" name="Content Placeholder 2"/>
          <p:cNvSpPr>
            <a:spLocks noGrp="1"/>
          </p:cNvSpPr>
          <p:nvPr>
            <p:ph idx="1"/>
          </p:nvPr>
        </p:nvSpPr>
        <p:spPr>
          <a:xfrm>
            <a:off x="672728" y="915888"/>
            <a:ext cx="7772400" cy="5393432"/>
          </a:xfrm>
        </p:spPr>
        <p:txBody>
          <a:bodyPr/>
          <a:lstStyle/>
          <a:p>
            <a:r>
              <a:rPr lang="en-US" sz="2400" dirty="0" smtClean="0"/>
              <a:t>An aid </a:t>
            </a:r>
            <a:r>
              <a:rPr lang="en-US" sz="2400" dirty="0"/>
              <a:t>convoy was attacked in Syria on the 20th September </a:t>
            </a:r>
            <a:r>
              <a:rPr lang="en-US" sz="2400" dirty="0" smtClean="0"/>
              <a:t>2016 and the UN failed to take action</a:t>
            </a:r>
          </a:p>
          <a:p>
            <a:endParaRPr lang="en-US" sz="2400" dirty="0" smtClean="0"/>
          </a:p>
          <a:p>
            <a:r>
              <a:rPr lang="en-US" sz="2400" i="1" dirty="0" smtClean="0"/>
              <a:t>In </a:t>
            </a:r>
            <a:r>
              <a:rPr lang="en-US" sz="2400" i="1" dirty="0"/>
              <a:t>Syria alone, six hospitals were attacked in Aleppo Governorate at the end of July 2016, the highest number </a:t>
            </a:r>
            <a:r>
              <a:rPr lang="en-US" sz="2400" i="1" dirty="0" smtClean="0"/>
              <a:t>experienced </a:t>
            </a:r>
            <a:r>
              <a:rPr lang="en-US" sz="2400" i="1" dirty="0"/>
              <a:t>in a single week since the war </a:t>
            </a:r>
            <a:r>
              <a:rPr lang="en-US" sz="2400" i="1" dirty="0" smtClean="0"/>
              <a:t>began</a:t>
            </a:r>
          </a:p>
          <a:p>
            <a:endParaRPr lang="en-US" sz="2400" i="1" dirty="0" smtClean="0"/>
          </a:p>
          <a:p>
            <a:r>
              <a:rPr lang="en-US" sz="2400" i="1" dirty="0" smtClean="0"/>
              <a:t>MSF reported </a:t>
            </a:r>
            <a:r>
              <a:rPr lang="en-US" sz="2400" i="1" dirty="0"/>
              <a:t>19 of its facilities in Syria </a:t>
            </a:r>
            <a:r>
              <a:rPr lang="en-US" sz="2400" i="1" dirty="0" smtClean="0"/>
              <a:t>attacked </a:t>
            </a:r>
            <a:r>
              <a:rPr lang="en-US" sz="2400" i="1" dirty="0"/>
              <a:t>since Resolution </a:t>
            </a:r>
            <a:r>
              <a:rPr lang="en-US" sz="2400" i="1" dirty="0" smtClean="0"/>
              <a:t>2286</a:t>
            </a:r>
          </a:p>
          <a:p>
            <a:endParaRPr lang="en-US" sz="2400" i="1" dirty="0" smtClean="0"/>
          </a:p>
          <a:p>
            <a:r>
              <a:rPr lang="en-US" sz="2400" i="1" dirty="0" smtClean="0"/>
              <a:t>Hospitals </a:t>
            </a:r>
            <a:r>
              <a:rPr lang="en-US" sz="2400" i="1" dirty="0"/>
              <a:t>and health workers in Yemen, Afghanistan, and elsewhere, </a:t>
            </a:r>
            <a:r>
              <a:rPr lang="en-US" sz="2400" i="1" dirty="0" smtClean="0"/>
              <a:t>were also attacked </a:t>
            </a:r>
            <a:r>
              <a:rPr lang="en-US" sz="2400" i="1" dirty="0"/>
              <a:t>in the </a:t>
            </a:r>
            <a:r>
              <a:rPr lang="en-US" sz="2400" i="1" dirty="0" smtClean="0"/>
              <a:t>3months following the resolution</a:t>
            </a:r>
            <a:endParaRPr lang="en-US" sz="2400" dirty="0"/>
          </a:p>
          <a:p>
            <a:endParaRPr lang="en-US" dirty="0"/>
          </a:p>
        </p:txBody>
      </p:sp>
    </p:spTree>
    <p:extLst>
      <p:ext uri="{BB962C8B-B14F-4D97-AF65-F5344CB8AC3E}">
        <p14:creationId xmlns:p14="http://schemas.microsoft.com/office/powerpoint/2010/main" val="115989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8"/>
            <a:ext cx="8820472" cy="771872"/>
          </a:xfrm>
        </p:spPr>
        <p:txBody>
          <a:bodyPr/>
          <a:lstStyle/>
          <a:p>
            <a:r>
              <a:rPr lang="en-US" dirty="0"/>
              <a:t/>
            </a:r>
            <a:br>
              <a:rPr lang="en-US" dirty="0"/>
            </a:br>
            <a:r>
              <a:rPr lang="en-US" dirty="0"/>
              <a:t> </a:t>
            </a:r>
            <a:r>
              <a:rPr lang="en-US" sz="2400" dirty="0" smtClean="0"/>
              <a:t>Questions raised in </a:t>
            </a:r>
            <a:r>
              <a:rPr lang="en-US" sz="2400" dirty="0" smtClean="0"/>
              <a:t>2012 Healthcare </a:t>
            </a:r>
            <a:r>
              <a:rPr lang="en-US" sz="2400" dirty="0"/>
              <a:t>in </a:t>
            </a:r>
            <a:r>
              <a:rPr lang="en-US" sz="2400" dirty="0" smtClean="0"/>
              <a:t>Danger </a:t>
            </a:r>
            <a:r>
              <a:rPr lang="en-US" sz="2400" dirty="0"/>
              <a:t>symposium at </a:t>
            </a:r>
            <a:r>
              <a:rPr lang="en-US" sz="2400" dirty="0" smtClean="0"/>
              <a:t>BMA </a:t>
            </a:r>
            <a:r>
              <a:rPr lang="en-US" dirty="0"/>
              <a:t/>
            </a:r>
            <a:br>
              <a:rPr lang="en-US" dirty="0"/>
            </a:br>
            <a:endParaRPr lang="en-US" dirty="0"/>
          </a:p>
        </p:txBody>
      </p:sp>
      <p:sp>
        <p:nvSpPr>
          <p:cNvPr id="3" name="Content Placeholder 2"/>
          <p:cNvSpPr>
            <a:spLocks noGrp="1"/>
          </p:cNvSpPr>
          <p:nvPr>
            <p:ph idx="1"/>
          </p:nvPr>
        </p:nvSpPr>
        <p:spPr>
          <a:xfrm>
            <a:off x="685800" y="774700"/>
            <a:ext cx="7774632" cy="5678636"/>
          </a:xfrm>
        </p:spPr>
        <p:txBody>
          <a:bodyPr/>
          <a:lstStyle/>
          <a:p>
            <a:pPr marL="0" indent="0">
              <a:buNone/>
            </a:pPr>
            <a:r>
              <a:rPr lang="en-US" sz="2000" dirty="0"/>
              <a:t>1. "The proliferation of arms, most originating from the permanent members of the UN Security Council, is without doubt adding to the ferocity and inhumanity of existing conflicts and their effects on defenseless citizens; damaging their health and healthcare. Should we not be targeting the unethical trade in arms and inputting to the Arms Control Treaty under discussion at this time</a:t>
            </a:r>
            <a:r>
              <a:rPr lang="en-US" sz="2000" dirty="0" smtClean="0"/>
              <a:t>.”</a:t>
            </a:r>
          </a:p>
          <a:p>
            <a:pPr marL="0" indent="0">
              <a:buNone/>
            </a:pPr>
            <a:endParaRPr lang="en-US" sz="2000" dirty="0"/>
          </a:p>
          <a:p>
            <a:pPr marL="0" indent="0">
              <a:buNone/>
            </a:pPr>
            <a:r>
              <a:rPr lang="en-US" sz="2000" dirty="0" smtClean="0"/>
              <a:t>2</a:t>
            </a:r>
            <a:r>
              <a:rPr lang="en-US" sz="2000" dirty="0"/>
              <a:t>. "Given that in every recent conflict the Geneva Conventions have been blatantly disregarded with impunity, isn't it time to discuss the option of establishing and implementing an international protection system which has the mandate, authority and power to protect the health and healthcare of defenseless citizens who are being deliberately targeted and attacked?  And if so what form should such an international protection system take</a:t>
            </a:r>
            <a:r>
              <a:rPr lang="en-US" sz="2000" dirty="0" smtClean="0"/>
              <a:t>?”</a:t>
            </a:r>
          </a:p>
          <a:p>
            <a:pPr marL="0" indent="0">
              <a:buNone/>
            </a:pPr>
            <a:endParaRPr lang="en-US" sz="2000" dirty="0"/>
          </a:p>
          <a:p>
            <a:pPr marL="0" indent="0">
              <a:buNone/>
            </a:pPr>
            <a:r>
              <a:rPr lang="en-US" sz="2000" dirty="0"/>
              <a:t>3. "Surely respect for the sovereignty of States has to be based on the responsibility of the behavior of those in power".</a:t>
            </a:r>
          </a:p>
          <a:p>
            <a:endParaRPr lang="en-US" dirty="0"/>
          </a:p>
        </p:txBody>
      </p:sp>
    </p:spTree>
    <p:extLst>
      <p:ext uri="{BB962C8B-B14F-4D97-AF65-F5344CB8AC3E}">
        <p14:creationId xmlns:p14="http://schemas.microsoft.com/office/powerpoint/2010/main" val="84313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27088" y="260350"/>
            <a:ext cx="7772400" cy="1143000"/>
          </a:xfrm>
        </p:spPr>
        <p:txBody>
          <a:bodyPr/>
          <a:lstStyle/>
          <a:p>
            <a:r>
              <a:rPr lang="en-GB" sz="4000" smtClean="0">
                <a:latin typeface="Arial" charset="0"/>
                <a:cs typeface="Arial" charset="0"/>
              </a:rPr>
              <a:t>“A culture of protection”</a:t>
            </a:r>
          </a:p>
        </p:txBody>
      </p:sp>
      <p:sp>
        <p:nvSpPr>
          <p:cNvPr id="35843" name="Rectangle 3"/>
          <p:cNvSpPr>
            <a:spLocks noGrp="1" noChangeArrowheads="1"/>
          </p:cNvSpPr>
          <p:nvPr>
            <p:ph type="body" idx="1"/>
          </p:nvPr>
        </p:nvSpPr>
        <p:spPr>
          <a:xfrm>
            <a:off x="0" y="1341438"/>
            <a:ext cx="4356100" cy="5516562"/>
          </a:xfrm>
        </p:spPr>
        <p:txBody>
          <a:bodyPr/>
          <a:lstStyle/>
          <a:p>
            <a:pPr>
              <a:buFontTx/>
              <a:buNone/>
            </a:pPr>
            <a:r>
              <a:rPr lang="en-GB" sz="2400" dirty="0" smtClean="0">
                <a:solidFill>
                  <a:schemeClr val="tx2"/>
                </a:solidFill>
              </a:rPr>
              <a:t>"As human beings, we cannot be</a:t>
            </a:r>
          </a:p>
          <a:p>
            <a:pPr>
              <a:buFontTx/>
              <a:buNone/>
            </a:pPr>
            <a:r>
              <a:rPr lang="en-GB" sz="2400" dirty="0" smtClean="0">
                <a:solidFill>
                  <a:schemeClr val="tx2"/>
                </a:solidFill>
              </a:rPr>
              <a:t>neutral, or at least have no right</a:t>
            </a:r>
          </a:p>
          <a:p>
            <a:pPr>
              <a:buFontTx/>
              <a:buNone/>
            </a:pPr>
            <a:r>
              <a:rPr lang="en-GB" sz="2400" dirty="0" smtClean="0">
                <a:solidFill>
                  <a:schemeClr val="tx2"/>
                </a:solidFill>
              </a:rPr>
              <a:t>to be, when other human beings</a:t>
            </a:r>
          </a:p>
          <a:p>
            <a:pPr>
              <a:buFontTx/>
              <a:buNone/>
            </a:pPr>
            <a:r>
              <a:rPr lang="en-GB" sz="2400" dirty="0" smtClean="0">
                <a:solidFill>
                  <a:schemeClr val="tx2"/>
                </a:solidFill>
              </a:rPr>
              <a:t>are suffering. Each of us...must</a:t>
            </a:r>
          </a:p>
          <a:p>
            <a:pPr>
              <a:buFontTx/>
              <a:buNone/>
            </a:pPr>
            <a:r>
              <a:rPr lang="en-GB" sz="2400" dirty="0" smtClean="0">
                <a:solidFill>
                  <a:schemeClr val="tx2"/>
                </a:solidFill>
              </a:rPr>
              <a:t>do what he or she can to help</a:t>
            </a:r>
          </a:p>
          <a:p>
            <a:pPr>
              <a:buFontTx/>
              <a:buNone/>
            </a:pPr>
            <a:r>
              <a:rPr lang="en-GB" sz="2400" dirty="0" smtClean="0">
                <a:solidFill>
                  <a:schemeClr val="tx2"/>
                </a:solidFill>
              </a:rPr>
              <a:t>those in need, even though it</a:t>
            </a:r>
          </a:p>
          <a:p>
            <a:pPr>
              <a:buFontTx/>
              <a:buNone/>
            </a:pPr>
            <a:r>
              <a:rPr lang="en-GB" sz="2400" dirty="0" smtClean="0">
                <a:solidFill>
                  <a:schemeClr val="tx2"/>
                </a:solidFill>
              </a:rPr>
              <a:t>would be much safer and more</a:t>
            </a:r>
          </a:p>
          <a:p>
            <a:pPr>
              <a:buFontTx/>
              <a:buNone/>
            </a:pPr>
            <a:r>
              <a:rPr lang="en-GB" sz="2400" dirty="0" smtClean="0">
                <a:solidFill>
                  <a:schemeClr val="tx2"/>
                </a:solidFill>
              </a:rPr>
              <a:t>comfortable to do nothing" </a:t>
            </a:r>
          </a:p>
          <a:p>
            <a:pPr>
              <a:buFontTx/>
              <a:buNone/>
            </a:pPr>
            <a:endParaRPr lang="en-GB" sz="2400" dirty="0" smtClean="0">
              <a:solidFill>
                <a:schemeClr val="tx2"/>
              </a:solidFill>
            </a:endParaRPr>
          </a:p>
          <a:p>
            <a:pPr>
              <a:buFontTx/>
              <a:buNone/>
            </a:pPr>
            <a:r>
              <a:rPr lang="en-GB" sz="2400" i="1" dirty="0" smtClean="0"/>
              <a:t>UN Secretary General Kofi Annan in 2001 </a:t>
            </a:r>
            <a:endParaRPr lang="en-GB" sz="2400" b="1" i="1" dirty="0" smtClean="0">
              <a:solidFill>
                <a:schemeClr val="tx2"/>
              </a:solidFill>
            </a:endParaRPr>
          </a:p>
          <a:p>
            <a:pPr>
              <a:buFontTx/>
              <a:buNone/>
            </a:pPr>
            <a:endParaRPr lang="en-GB" sz="2400" dirty="0" smtClean="0">
              <a:solidFill>
                <a:schemeClr val="tx2"/>
              </a:solidFill>
            </a:endParaRPr>
          </a:p>
        </p:txBody>
      </p:sp>
      <p:pic>
        <p:nvPicPr>
          <p:cNvPr id="35844" name="Picture 4"/>
          <p:cNvPicPr>
            <a:picLocks noChangeAspect="1" noChangeArrowheads="1"/>
          </p:cNvPicPr>
          <p:nvPr/>
        </p:nvPicPr>
        <p:blipFill>
          <a:blip r:embed="rId2" cstate="email"/>
          <a:srcRect/>
          <a:stretch>
            <a:fillRect/>
          </a:stretch>
        </p:blipFill>
        <p:spPr bwMode="auto">
          <a:xfrm>
            <a:off x="4168775" y="1916113"/>
            <a:ext cx="4975225" cy="3529012"/>
          </a:xfrm>
          <a:prstGeom prst="rect">
            <a:avLst/>
          </a:prstGeom>
          <a:noFill/>
          <a:ln w="9525">
            <a:noFill/>
            <a:miter lim="800000"/>
            <a:headEnd/>
            <a:tailEnd/>
          </a:ln>
        </p:spPr>
      </p:pic>
      <p:sp>
        <p:nvSpPr>
          <p:cNvPr id="35845" name="TextBox 4"/>
          <p:cNvSpPr txBox="1">
            <a:spLocks noChangeArrowheads="1"/>
          </p:cNvSpPr>
          <p:nvPr/>
        </p:nvSpPr>
        <p:spPr bwMode="auto">
          <a:xfrm>
            <a:off x="4067175" y="5876925"/>
            <a:ext cx="4826000" cy="461963"/>
          </a:xfrm>
          <a:prstGeom prst="rect">
            <a:avLst/>
          </a:prstGeom>
          <a:noFill/>
          <a:ln w="9525">
            <a:noFill/>
            <a:miter lim="800000"/>
            <a:headEnd/>
            <a:tailEnd/>
          </a:ln>
        </p:spPr>
        <p:txBody>
          <a:bodyPr>
            <a:spAutoFit/>
          </a:bodyPr>
          <a:lstStyle/>
          <a:p>
            <a:pPr algn="ctr"/>
            <a:r>
              <a:rPr lang="en-GB"/>
              <a:t>Drawing by a child in Darfur</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32656"/>
            <a:ext cx="8062664" cy="5763344"/>
          </a:xfrm>
        </p:spPr>
        <p:txBody>
          <a:bodyPr/>
          <a:lstStyle/>
          <a:p>
            <a:pPr marL="0" indent="0">
              <a:buNone/>
            </a:pPr>
            <a:r>
              <a:rPr lang="en-US" dirty="0"/>
              <a:t>T</a:t>
            </a:r>
            <a:r>
              <a:rPr lang="en-US" dirty="0" smtClean="0"/>
              <a:t>he </a:t>
            </a:r>
            <a:r>
              <a:rPr lang="en-US" dirty="0"/>
              <a:t>experiences of the last 7 years, </a:t>
            </a:r>
            <a:r>
              <a:rPr lang="en-US" dirty="0" smtClean="0"/>
              <a:t>demonstrate that </a:t>
            </a:r>
            <a:r>
              <a:rPr lang="en-US" dirty="0"/>
              <a:t>the UN Security Council is </a:t>
            </a:r>
            <a:r>
              <a:rPr lang="en-US" b="1" dirty="0"/>
              <a:t>not able to implement </a:t>
            </a:r>
            <a:r>
              <a:rPr lang="en-US" b="1" dirty="0" smtClean="0"/>
              <a:t>protection</a:t>
            </a:r>
            <a:r>
              <a:rPr lang="en-US" dirty="0" smtClean="0"/>
              <a:t>.</a:t>
            </a:r>
          </a:p>
          <a:p>
            <a:endParaRPr lang="en-US" dirty="0"/>
          </a:p>
          <a:p>
            <a:pPr marL="0" indent="0">
              <a:buNone/>
            </a:pPr>
            <a:r>
              <a:rPr lang="en-US" dirty="0" smtClean="0"/>
              <a:t>IHPI </a:t>
            </a:r>
            <a:r>
              <a:rPr lang="en-US" dirty="0"/>
              <a:t>continues to advocate for a specially formed global health protection system, funded and established within the UN but independent of the veto accorded to the permanent members of the UN Security Council.  </a:t>
            </a:r>
          </a:p>
        </p:txBody>
      </p:sp>
    </p:spTree>
    <p:extLst>
      <p:ext uri="{BB962C8B-B14F-4D97-AF65-F5344CB8AC3E}">
        <p14:creationId xmlns:p14="http://schemas.microsoft.com/office/powerpoint/2010/main" val="151393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72400" cy="1143000"/>
          </a:xfrm>
        </p:spPr>
        <p:txBody>
          <a:bodyPr/>
          <a:lstStyle/>
          <a:p>
            <a:r>
              <a:rPr lang="en-US" sz="3600" dirty="0" smtClean="0"/>
              <a:t>Veto on substantive decisions by UNSC permanent members must be ended</a:t>
            </a:r>
            <a:endParaRPr lang="en-US" sz="3600" dirty="0"/>
          </a:p>
        </p:txBody>
      </p:sp>
      <p:sp>
        <p:nvSpPr>
          <p:cNvPr id="3" name="Content Placeholder 2"/>
          <p:cNvSpPr>
            <a:spLocks noGrp="1"/>
          </p:cNvSpPr>
          <p:nvPr>
            <p:ph idx="1"/>
          </p:nvPr>
        </p:nvSpPr>
        <p:spPr>
          <a:xfrm>
            <a:off x="395536" y="1340768"/>
            <a:ext cx="8568952" cy="5112568"/>
          </a:xfrm>
        </p:spPr>
        <p:txBody>
          <a:bodyPr/>
          <a:lstStyle/>
          <a:p>
            <a:pPr marL="0" indent="0">
              <a:buNone/>
            </a:pPr>
            <a:r>
              <a:rPr lang="en-US" dirty="0" smtClean="0">
                <a:solidFill>
                  <a:srgbClr val="FF0000"/>
                </a:solidFill>
              </a:rPr>
              <a:t>Why?</a:t>
            </a:r>
          </a:p>
          <a:p>
            <a:r>
              <a:rPr lang="en-US" sz="2800" dirty="0" smtClean="0"/>
              <a:t>Because they have major conflicts of interest when voting</a:t>
            </a:r>
          </a:p>
          <a:p>
            <a:endParaRPr lang="en-US" sz="2800" dirty="0" smtClean="0"/>
          </a:p>
          <a:p>
            <a:r>
              <a:rPr lang="en-US" sz="2800" dirty="0" smtClean="0"/>
              <a:t>All </a:t>
            </a:r>
            <a:r>
              <a:rPr lang="en-US" sz="2800" dirty="0"/>
              <a:t>5 are </a:t>
            </a:r>
            <a:r>
              <a:rPr lang="en-US" sz="2800" dirty="0" smtClean="0"/>
              <a:t>the global </a:t>
            </a:r>
            <a:r>
              <a:rPr lang="en-US" sz="2800" dirty="0"/>
              <a:t>leaders in the sale of major weapons and small </a:t>
            </a:r>
            <a:r>
              <a:rPr lang="en-US" sz="2800" dirty="0" smtClean="0"/>
              <a:t>arms</a:t>
            </a:r>
            <a:endParaRPr lang="en-US" sz="2800" dirty="0"/>
          </a:p>
          <a:p>
            <a:pPr marL="0" indent="0">
              <a:buNone/>
            </a:pPr>
            <a:r>
              <a:rPr lang="en-US" sz="2800" dirty="0"/>
              <a:t>  </a:t>
            </a:r>
            <a:endParaRPr lang="en-US" sz="2800" dirty="0" smtClean="0"/>
          </a:p>
          <a:p>
            <a:r>
              <a:rPr lang="en-US" sz="2800" dirty="0" smtClean="0"/>
              <a:t>Because, unlike most countries in 2017 where armed conflict is present, the permanent members are rich and have good maternal and child health indicators</a:t>
            </a:r>
            <a:endParaRPr lang="en-US" sz="2800" dirty="0"/>
          </a:p>
        </p:txBody>
      </p:sp>
    </p:spTree>
    <p:extLst>
      <p:ext uri="{BB962C8B-B14F-4D97-AF65-F5344CB8AC3E}">
        <p14:creationId xmlns:p14="http://schemas.microsoft.com/office/powerpoint/2010/main" val="1638356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6632"/>
            <a:ext cx="7772400" cy="5547320"/>
          </a:xfrm>
        </p:spPr>
        <p:txBody>
          <a:bodyPr/>
          <a:lstStyle/>
          <a:p>
            <a:pPr marL="0" indent="0" algn="ctr">
              <a:buNone/>
            </a:pPr>
            <a:r>
              <a:rPr lang="en-GB" sz="2400" b="1" dirty="0"/>
              <a:t>UN Security Council (UNSC):  arms trading and maternal and child health </a:t>
            </a:r>
            <a:r>
              <a:rPr lang="en-GB" sz="2400" b="1" dirty="0" smtClean="0"/>
              <a:t>indicators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003076335"/>
              </p:ext>
            </p:extLst>
          </p:nvPr>
        </p:nvGraphicFramePr>
        <p:xfrm>
          <a:off x="395536" y="980728"/>
          <a:ext cx="8496946" cy="5162501"/>
        </p:xfrm>
        <a:graphic>
          <a:graphicData uri="http://schemas.openxmlformats.org/drawingml/2006/table">
            <a:tbl>
              <a:tblPr firstRow="1" firstCol="1" bandRow="1">
                <a:tableStyleId>{5C22544A-7EE6-4342-B048-85BDC9FD1C3A}</a:tableStyleId>
              </a:tblPr>
              <a:tblGrid>
                <a:gridCol w="1792435"/>
                <a:gridCol w="1032008"/>
                <a:gridCol w="1032008"/>
                <a:gridCol w="1032008"/>
                <a:gridCol w="989530"/>
                <a:gridCol w="890765"/>
                <a:gridCol w="864096"/>
                <a:gridCol w="864096"/>
              </a:tblGrid>
              <a:tr h="2278823">
                <a:tc>
                  <a:txBody>
                    <a:bodyPr/>
                    <a:lstStyle/>
                    <a:p>
                      <a:pPr>
                        <a:spcAft>
                          <a:spcPts val="0"/>
                        </a:spcAft>
                      </a:pPr>
                      <a:r>
                        <a:rPr lang="en-GB" sz="2400" dirty="0" smtClean="0">
                          <a:effectLst/>
                        </a:rPr>
                        <a:t>Country</a:t>
                      </a:r>
                    </a:p>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effectLst/>
                        </a:rPr>
                        <a:t>Permanent members UNSC</a:t>
                      </a:r>
                      <a:endParaRPr lang="en-US" sz="2400" dirty="0" smtClean="0">
                        <a:effectLst/>
                        <a:latin typeface="Calibri" charset="0"/>
                        <a:ea typeface="Calibri" charset="0"/>
                        <a:cs typeface="Times New Roman" charset="0"/>
                      </a:endParaRPr>
                    </a:p>
                    <a:p>
                      <a:pPr>
                        <a:spcAft>
                          <a:spcPts val="0"/>
                        </a:spcAft>
                      </a:pPr>
                      <a:endParaRPr lang="en-US" sz="2400" dirty="0">
                        <a:effectLst/>
                        <a:latin typeface="Calibri" charset="0"/>
                        <a:ea typeface="Calibri" charset="0"/>
                        <a:cs typeface="Times New Roman" charset="0"/>
                      </a:endParaRPr>
                    </a:p>
                  </a:txBody>
                  <a:tcPr marL="68580" marR="68580" marT="0" marB="0"/>
                </a:tc>
                <a:tc>
                  <a:txBody>
                    <a:bodyPr/>
                    <a:lstStyle/>
                    <a:p>
                      <a:pPr algn="ctr">
                        <a:spcAft>
                          <a:spcPts val="0"/>
                        </a:spcAft>
                      </a:pPr>
                      <a:r>
                        <a:rPr lang="en-GB" sz="1400" dirty="0">
                          <a:effectLst/>
                        </a:rPr>
                        <a:t>Small arms and light weapons global transfers in millions USD in 2015</a:t>
                      </a:r>
                      <a:endParaRPr lang="en-US" sz="1400" dirty="0">
                        <a:effectLst/>
                      </a:endParaRPr>
                    </a:p>
                    <a:p>
                      <a:pPr algn="ctr">
                        <a:spcAft>
                          <a:spcPts val="0"/>
                        </a:spcAft>
                      </a:pPr>
                      <a:r>
                        <a:rPr lang="en-GB" sz="1400" dirty="0">
                          <a:effectLst/>
                        </a:rPr>
                        <a:t>NISAT 2017</a:t>
                      </a:r>
                      <a:endParaRPr lang="en-US" sz="1400" dirty="0">
                        <a:effectLst/>
                        <a:latin typeface="Calibri" charset="0"/>
                        <a:ea typeface="Calibri" charset="0"/>
                        <a:cs typeface="Times New Roman" charset="0"/>
                      </a:endParaRPr>
                    </a:p>
                  </a:txBody>
                  <a:tcPr marL="68580" marR="68580" marT="0" marB="0"/>
                </a:tc>
                <a:tc>
                  <a:txBody>
                    <a:bodyPr/>
                    <a:lstStyle/>
                    <a:p>
                      <a:pPr algn="ctr">
                        <a:spcAft>
                          <a:spcPts val="0"/>
                        </a:spcAft>
                      </a:pPr>
                      <a:r>
                        <a:rPr lang="en-GB" sz="1400" dirty="0">
                          <a:effectLst/>
                        </a:rPr>
                        <a:t>Major weapons global rank of trading position</a:t>
                      </a:r>
                      <a:endParaRPr lang="en-US" sz="1400" dirty="0">
                        <a:effectLst/>
                      </a:endParaRPr>
                    </a:p>
                    <a:p>
                      <a:pPr algn="ctr">
                        <a:spcAft>
                          <a:spcPts val="0"/>
                        </a:spcAft>
                      </a:pPr>
                      <a:r>
                        <a:rPr lang="en-GB" sz="1400" dirty="0">
                          <a:effectLst/>
                        </a:rPr>
                        <a:t>In 2011-15</a:t>
                      </a:r>
                      <a:endParaRPr lang="en-US" sz="1400" dirty="0">
                        <a:effectLst/>
                      </a:endParaRPr>
                    </a:p>
                    <a:p>
                      <a:pPr algn="ctr">
                        <a:spcAft>
                          <a:spcPts val="0"/>
                        </a:spcAft>
                      </a:pPr>
                      <a:r>
                        <a:rPr lang="en-GB" sz="1400" dirty="0">
                          <a:effectLst/>
                        </a:rPr>
                        <a:t> </a:t>
                      </a:r>
                      <a:endParaRPr lang="en-US" sz="1400" dirty="0">
                        <a:effectLst/>
                      </a:endParaRPr>
                    </a:p>
                    <a:p>
                      <a:pPr algn="ctr">
                        <a:spcAft>
                          <a:spcPts val="0"/>
                        </a:spcAft>
                      </a:pPr>
                      <a:r>
                        <a:rPr lang="en-GB" sz="1400" dirty="0">
                          <a:effectLst/>
                        </a:rPr>
                        <a:t>SIPRI 2016</a:t>
                      </a:r>
                      <a:endParaRPr lang="en-US" sz="1400" dirty="0">
                        <a:effectLst/>
                        <a:latin typeface="Calibri" charset="0"/>
                        <a:ea typeface="Calibri" charset="0"/>
                        <a:cs typeface="Times New Roman" charset="0"/>
                      </a:endParaRPr>
                    </a:p>
                  </a:txBody>
                  <a:tcPr marL="68580" marR="68580" marT="0" marB="0"/>
                </a:tc>
                <a:tc>
                  <a:txBody>
                    <a:bodyPr/>
                    <a:lstStyle/>
                    <a:p>
                      <a:pPr algn="ctr">
                        <a:spcAft>
                          <a:spcPts val="0"/>
                        </a:spcAft>
                      </a:pPr>
                      <a:r>
                        <a:rPr lang="en-GB" sz="1400" dirty="0">
                          <a:effectLst/>
                        </a:rPr>
                        <a:t>Major weapons sold</a:t>
                      </a:r>
                      <a:endParaRPr lang="en-US" sz="1400" dirty="0">
                        <a:effectLst/>
                      </a:endParaRPr>
                    </a:p>
                    <a:p>
                      <a:pPr algn="ctr">
                        <a:spcAft>
                          <a:spcPts val="0"/>
                        </a:spcAft>
                      </a:pPr>
                      <a:r>
                        <a:rPr lang="en-GB" sz="1400" dirty="0">
                          <a:effectLst/>
                        </a:rPr>
                        <a:t>In 2014</a:t>
                      </a:r>
                      <a:endParaRPr lang="en-US" sz="1400" dirty="0">
                        <a:effectLst/>
                      </a:endParaRPr>
                    </a:p>
                    <a:p>
                      <a:pPr algn="ctr">
                        <a:spcAft>
                          <a:spcPts val="0"/>
                        </a:spcAft>
                      </a:pPr>
                      <a:r>
                        <a:rPr lang="en-GB" sz="1400" dirty="0">
                          <a:effectLst/>
                        </a:rPr>
                        <a:t>billions USD</a:t>
                      </a:r>
                      <a:endParaRPr lang="en-US" sz="1400" dirty="0">
                        <a:effectLst/>
                      </a:endParaRPr>
                    </a:p>
                    <a:p>
                      <a:pPr algn="ctr">
                        <a:spcAft>
                          <a:spcPts val="0"/>
                        </a:spcAft>
                      </a:pPr>
                      <a:r>
                        <a:rPr lang="en-GB" sz="1400" dirty="0">
                          <a:effectLst/>
                        </a:rPr>
                        <a:t> </a:t>
                      </a:r>
                      <a:endParaRPr lang="en-US" sz="1400" dirty="0">
                        <a:effectLst/>
                      </a:endParaRPr>
                    </a:p>
                    <a:p>
                      <a:pPr algn="ctr">
                        <a:spcAft>
                          <a:spcPts val="0"/>
                        </a:spcAft>
                      </a:pPr>
                      <a:r>
                        <a:rPr lang="en-GB" sz="1400" dirty="0">
                          <a:effectLst/>
                        </a:rPr>
                        <a:t>SIPRI 2016</a:t>
                      </a:r>
                      <a:endParaRPr lang="en-US" sz="1400" dirty="0">
                        <a:effectLst/>
                        <a:latin typeface="Calibri" charset="0"/>
                        <a:ea typeface="Calibri" charset="0"/>
                        <a:cs typeface="Times New Roman" charset="0"/>
                      </a:endParaRPr>
                    </a:p>
                  </a:txBody>
                  <a:tcPr marL="68580" marR="68580" marT="0" marB="0"/>
                </a:tc>
                <a:tc>
                  <a:txBody>
                    <a:bodyPr/>
                    <a:lstStyle/>
                    <a:p>
                      <a:pPr algn="ctr">
                        <a:spcAft>
                          <a:spcPts val="0"/>
                        </a:spcAft>
                      </a:pPr>
                      <a:r>
                        <a:rPr lang="en-GB" sz="1400" dirty="0">
                          <a:solidFill>
                            <a:srgbClr val="FFFF00"/>
                          </a:solidFill>
                          <a:effectLst/>
                        </a:rPr>
                        <a:t>Maternal mortality ratio </a:t>
                      </a:r>
                      <a:endParaRPr lang="en-US" sz="1400" dirty="0">
                        <a:solidFill>
                          <a:srgbClr val="FFFF00"/>
                        </a:solidFill>
                        <a:effectLst/>
                      </a:endParaRPr>
                    </a:p>
                    <a:p>
                      <a:pPr algn="ctr">
                        <a:spcAft>
                          <a:spcPts val="0"/>
                        </a:spcAft>
                      </a:pPr>
                      <a:r>
                        <a:rPr lang="en-GB" sz="1400" dirty="0">
                          <a:solidFill>
                            <a:srgbClr val="FFFF00"/>
                          </a:solidFill>
                          <a:effectLst/>
                        </a:rPr>
                        <a:t>/100,000 live births in 2015</a:t>
                      </a:r>
                      <a:endParaRPr lang="en-US" sz="1400" dirty="0">
                        <a:solidFill>
                          <a:srgbClr val="FFFF00"/>
                        </a:solidFill>
                        <a:effectLst/>
                      </a:endParaRPr>
                    </a:p>
                    <a:p>
                      <a:pPr algn="ctr">
                        <a:spcAft>
                          <a:spcPts val="0"/>
                        </a:spcAft>
                      </a:pPr>
                      <a:r>
                        <a:rPr lang="en-GB" sz="1400" dirty="0">
                          <a:solidFill>
                            <a:srgbClr val="FFFF00"/>
                          </a:solidFill>
                          <a:effectLst/>
                        </a:rPr>
                        <a:t> </a:t>
                      </a:r>
                      <a:endParaRPr lang="en-US" sz="1400" dirty="0">
                        <a:solidFill>
                          <a:srgbClr val="FFFF00"/>
                        </a:solidFill>
                        <a:effectLst/>
                      </a:endParaRPr>
                    </a:p>
                    <a:p>
                      <a:pPr algn="ctr">
                        <a:spcAft>
                          <a:spcPts val="0"/>
                        </a:spcAft>
                      </a:pPr>
                      <a:r>
                        <a:rPr lang="en-GB" sz="1400" dirty="0">
                          <a:solidFill>
                            <a:srgbClr val="FFFF00"/>
                          </a:solidFill>
                          <a:effectLst/>
                        </a:rPr>
                        <a:t>UNICEF</a:t>
                      </a:r>
                      <a:endParaRPr lang="en-US" sz="1400" dirty="0">
                        <a:solidFill>
                          <a:srgbClr val="FFFF00"/>
                        </a:solidFill>
                        <a:effectLst/>
                        <a:latin typeface="Calibri" charset="0"/>
                        <a:ea typeface="Calibri" charset="0"/>
                        <a:cs typeface="Times New Roman" charset="0"/>
                      </a:endParaRPr>
                    </a:p>
                  </a:txBody>
                  <a:tcPr marL="68580" marR="68580" marT="0" marB="0"/>
                </a:tc>
                <a:tc>
                  <a:txBody>
                    <a:bodyPr/>
                    <a:lstStyle/>
                    <a:p>
                      <a:pPr algn="ctr">
                        <a:spcAft>
                          <a:spcPts val="0"/>
                        </a:spcAft>
                      </a:pPr>
                      <a:r>
                        <a:rPr lang="en-GB" sz="1400" dirty="0">
                          <a:solidFill>
                            <a:srgbClr val="FFFF00"/>
                          </a:solidFill>
                          <a:effectLst/>
                        </a:rPr>
                        <a:t>Under 5 deaths / 1000 live births</a:t>
                      </a:r>
                      <a:endParaRPr lang="en-US" sz="1400" dirty="0">
                        <a:solidFill>
                          <a:srgbClr val="FFFF00"/>
                        </a:solidFill>
                        <a:effectLst/>
                      </a:endParaRPr>
                    </a:p>
                    <a:p>
                      <a:pPr algn="ctr">
                        <a:spcAft>
                          <a:spcPts val="0"/>
                        </a:spcAft>
                      </a:pPr>
                      <a:r>
                        <a:rPr lang="en-GB" sz="1400" dirty="0">
                          <a:solidFill>
                            <a:srgbClr val="FFFF00"/>
                          </a:solidFill>
                          <a:effectLst/>
                        </a:rPr>
                        <a:t>In 2015</a:t>
                      </a:r>
                      <a:endParaRPr lang="en-US" sz="1400" dirty="0">
                        <a:solidFill>
                          <a:srgbClr val="FFFF00"/>
                        </a:solidFill>
                        <a:effectLst/>
                      </a:endParaRPr>
                    </a:p>
                    <a:p>
                      <a:pPr algn="ctr">
                        <a:spcAft>
                          <a:spcPts val="0"/>
                        </a:spcAft>
                      </a:pPr>
                      <a:r>
                        <a:rPr lang="en-GB" sz="1400" dirty="0">
                          <a:solidFill>
                            <a:srgbClr val="FFFF00"/>
                          </a:solidFill>
                          <a:effectLst/>
                        </a:rPr>
                        <a:t> </a:t>
                      </a:r>
                      <a:endParaRPr lang="en-US" sz="1400" dirty="0">
                        <a:solidFill>
                          <a:srgbClr val="FFFF00"/>
                        </a:solidFill>
                        <a:effectLst/>
                      </a:endParaRPr>
                    </a:p>
                    <a:p>
                      <a:pPr algn="ctr">
                        <a:spcAft>
                          <a:spcPts val="0"/>
                        </a:spcAft>
                      </a:pPr>
                      <a:r>
                        <a:rPr lang="en-GB" sz="1400" dirty="0">
                          <a:solidFill>
                            <a:srgbClr val="FFFF00"/>
                          </a:solidFill>
                          <a:effectLst/>
                        </a:rPr>
                        <a:t>UNICEF</a:t>
                      </a:r>
                      <a:endParaRPr lang="en-US" sz="1400" dirty="0">
                        <a:solidFill>
                          <a:srgbClr val="FFFF00"/>
                        </a:solidFill>
                        <a:effectLst/>
                        <a:latin typeface="Calibri" charset="0"/>
                        <a:ea typeface="Calibri" charset="0"/>
                        <a:cs typeface="Times New Roman" charset="0"/>
                      </a:endParaRPr>
                    </a:p>
                  </a:txBody>
                  <a:tcPr marL="68580" marR="68580" marT="0" marB="0"/>
                </a:tc>
                <a:tc>
                  <a:txBody>
                    <a:bodyPr/>
                    <a:lstStyle/>
                    <a:p>
                      <a:pPr algn="ctr">
                        <a:spcAft>
                          <a:spcPts val="0"/>
                        </a:spcAft>
                      </a:pPr>
                      <a:r>
                        <a:rPr lang="en-GB" sz="1400" dirty="0">
                          <a:solidFill>
                            <a:srgbClr val="FFFF00"/>
                          </a:solidFill>
                          <a:effectLst/>
                        </a:rPr>
                        <a:t>Neonatal deaths</a:t>
                      </a:r>
                      <a:endParaRPr lang="en-US" sz="1400" dirty="0">
                        <a:solidFill>
                          <a:srgbClr val="FFFF00"/>
                        </a:solidFill>
                        <a:effectLst/>
                      </a:endParaRPr>
                    </a:p>
                    <a:p>
                      <a:pPr algn="ctr">
                        <a:spcAft>
                          <a:spcPts val="0"/>
                        </a:spcAft>
                      </a:pPr>
                      <a:r>
                        <a:rPr lang="en-GB" sz="1400" dirty="0">
                          <a:solidFill>
                            <a:srgbClr val="FFFF00"/>
                          </a:solidFill>
                          <a:effectLst/>
                        </a:rPr>
                        <a:t>/1000 live births</a:t>
                      </a:r>
                      <a:endParaRPr lang="en-US" sz="1400" dirty="0">
                        <a:solidFill>
                          <a:srgbClr val="FFFF00"/>
                        </a:solidFill>
                        <a:effectLst/>
                      </a:endParaRPr>
                    </a:p>
                    <a:p>
                      <a:pPr algn="ctr">
                        <a:spcAft>
                          <a:spcPts val="0"/>
                        </a:spcAft>
                      </a:pPr>
                      <a:r>
                        <a:rPr lang="en-GB" sz="1400" dirty="0">
                          <a:solidFill>
                            <a:srgbClr val="FFFF00"/>
                          </a:solidFill>
                          <a:effectLst/>
                        </a:rPr>
                        <a:t>in 2015</a:t>
                      </a:r>
                      <a:endParaRPr lang="en-US" sz="1400" dirty="0">
                        <a:solidFill>
                          <a:srgbClr val="FFFF00"/>
                        </a:solidFill>
                        <a:effectLst/>
                      </a:endParaRPr>
                    </a:p>
                    <a:p>
                      <a:pPr algn="ctr">
                        <a:spcAft>
                          <a:spcPts val="0"/>
                        </a:spcAft>
                      </a:pPr>
                      <a:r>
                        <a:rPr lang="en-GB" sz="1400" dirty="0">
                          <a:solidFill>
                            <a:srgbClr val="FFFF00"/>
                          </a:solidFill>
                          <a:effectLst/>
                        </a:rPr>
                        <a:t> </a:t>
                      </a:r>
                      <a:endParaRPr lang="en-US" sz="1400" dirty="0">
                        <a:solidFill>
                          <a:srgbClr val="FFFF00"/>
                        </a:solidFill>
                        <a:effectLst/>
                      </a:endParaRPr>
                    </a:p>
                    <a:p>
                      <a:pPr algn="ctr">
                        <a:spcAft>
                          <a:spcPts val="0"/>
                        </a:spcAft>
                      </a:pPr>
                      <a:r>
                        <a:rPr lang="en-GB" sz="1400" dirty="0">
                          <a:solidFill>
                            <a:srgbClr val="FFFF00"/>
                          </a:solidFill>
                          <a:effectLst/>
                        </a:rPr>
                        <a:t>UNICEF</a:t>
                      </a:r>
                      <a:endParaRPr lang="en-US" sz="1400" dirty="0">
                        <a:solidFill>
                          <a:srgbClr val="FFFF00"/>
                        </a:solidFill>
                        <a:effectLst/>
                        <a:latin typeface="Calibri" charset="0"/>
                        <a:ea typeface="Calibri" charset="0"/>
                        <a:cs typeface="Times New Roman" charset="0"/>
                      </a:endParaRPr>
                    </a:p>
                  </a:txBody>
                  <a:tcPr marL="68580" marR="68580" marT="0" marB="0"/>
                </a:tc>
                <a:tc>
                  <a:txBody>
                    <a:bodyPr/>
                    <a:lstStyle/>
                    <a:p>
                      <a:pPr>
                        <a:spcAft>
                          <a:spcPts val="0"/>
                        </a:spcAft>
                      </a:pPr>
                      <a:r>
                        <a:rPr lang="en-GB" sz="1400" dirty="0">
                          <a:solidFill>
                            <a:srgbClr val="FFFF00"/>
                          </a:solidFill>
                          <a:effectLst/>
                        </a:rPr>
                        <a:t>GNI /capita USD in 2015</a:t>
                      </a:r>
                      <a:endParaRPr lang="en-US" sz="1400" dirty="0">
                        <a:solidFill>
                          <a:srgbClr val="FFFF00"/>
                        </a:solidFill>
                        <a:effectLst/>
                      </a:endParaRPr>
                    </a:p>
                    <a:p>
                      <a:pPr>
                        <a:spcAft>
                          <a:spcPts val="0"/>
                        </a:spcAft>
                      </a:pPr>
                      <a:r>
                        <a:rPr lang="en-GB" sz="1400" dirty="0">
                          <a:solidFill>
                            <a:srgbClr val="FFFF00"/>
                          </a:solidFill>
                          <a:effectLst/>
                        </a:rPr>
                        <a:t> </a:t>
                      </a:r>
                      <a:endParaRPr lang="en-US" sz="1400" dirty="0">
                        <a:solidFill>
                          <a:srgbClr val="FFFF00"/>
                        </a:solidFill>
                        <a:effectLst/>
                      </a:endParaRPr>
                    </a:p>
                    <a:p>
                      <a:pPr>
                        <a:spcAft>
                          <a:spcPts val="0"/>
                        </a:spcAft>
                      </a:pPr>
                      <a:r>
                        <a:rPr lang="en-GB" sz="1400" dirty="0">
                          <a:solidFill>
                            <a:srgbClr val="FFFF00"/>
                          </a:solidFill>
                          <a:effectLst/>
                        </a:rPr>
                        <a:t>UNICEF</a:t>
                      </a:r>
                      <a:endParaRPr lang="en-US" sz="1400" dirty="0">
                        <a:solidFill>
                          <a:srgbClr val="FFFF00"/>
                        </a:solidFill>
                        <a:effectLst/>
                        <a:latin typeface="Calibri" charset="0"/>
                        <a:ea typeface="Calibri" charset="0"/>
                        <a:cs typeface="Times New Roman" charset="0"/>
                      </a:endParaRPr>
                    </a:p>
                  </a:txBody>
                  <a:tcPr marL="68580" marR="68580" marT="0" marB="0"/>
                </a:tc>
              </a:tr>
              <a:tr h="911529">
                <a:tc>
                  <a:txBody>
                    <a:bodyPr/>
                    <a:lstStyle/>
                    <a:p>
                      <a:pPr>
                        <a:spcAft>
                          <a:spcPts val="0"/>
                        </a:spcAft>
                      </a:pPr>
                      <a:r>
                        <a:rPr lang="en-GB" sz="2000" dirty="0">
                          <a:effectLst/>
                        </a:rPr>
                        <a:t>China</a:t>
                      </a:r>
                      <a:endParaRPr lang="en-US" sz="2000" dirty="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50</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3</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1200">
                          <a:effectLst/>
                        </a:rPr>
                        <a:t>No accurate data</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27</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11</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6</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7,400</a:t>
                      </a:r>
                      <a:endParaRPr lang="en-US" sz="1800">
                        <a:effectLst/>
                        <a:latin typeface="Calibri" charset="0"/>
                        <a:ea typeface="Calibri" charset="0"/>
                        <a:cs typeface="Times New Roman" charset="0"/>
                      </a:endParaRPr>
                    </a:p>
                  </a:txBody>
                  <a:tcPr marL="68580" marR="68580" marT="0" marB="0"/>
                </a:tc>
              </a:tr>
              <a:tr h="303843">
                <a:tc>
                  <a:txBody>
                    <a:bodyPr/>
                    <a:lstStyle/>
                    <a:p>
                      <a:pPr>
                        <a:spcAft>
                          <a:spcPts val="0"/>
                        </a:spcAft>
                      </a:pPr>
                      <a:r>
                        <a:rPr lang="en-GB" sz="2000">
                          <a:effectLst/>
                        </a:rPr>
                        <a:t>France</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145</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4</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22.6</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8</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4</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2</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42,960</a:t>
                      </a:r>
                      <a:endParaRPr lang="en-US" sz="1800">
                        <a:effectLst/>
                        <a:latin typeface="Calibri" charset="0"/>
                        <a:ea typeface="Calibri" charset="0"/>
                        <a:cs typeface="Times New Roman" charset="0"/>
                      </a:endParaRPr>
                    </a:p>
                  </a:txBody>
                  <a:tcPr marL="68580" marR="68580" marT="0" marB="0"/>
                </a:tc>
              </a:tr>
              <a:tr h="607686">
                <a:tc>
                  <a:txBody>
                    <a:bodyPr/>
                    <a:lstStyle/>
                    <a:p>
                      <a:pPr>
                        <a:spcAft>
                          <a:spcPts val="0"/>
                        </a:spcAft>
                      </a:pPr>
                      <a:r>
                        <a:rPr lang="en-GB" sz="2000">
                          <a:effectLst/>
                        </a:rPr>
                        <a:t>Russian Federation</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1,505</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2</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40.8</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25</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10</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5</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13,220</a:t>
                      </a:r>
                      <a:endParaRPr lang="en-US" sz="1800">
                        <a:effectLst/>
                        <a:latin typeface="Calibri" charset="0"/>
                        <a:ea typeface="Calibri" charset="0"/>
                        <a:cs typeface="Times New Roman" charset="0"/>
                      </a:endParaRPr>
                    </a:p>
                  </a:txBody>
                  <a:tcPr marL="68580" marR="68580" marT="0" marB="0"/>
                </a:tc>
              </a:tr>
              <a:tr h="303843">
                <a:tc>
                  <a:txBody>
                    <a:bodyPr/>
                    <a:lstStyle/>
                    <a:p>
                      <a:pPr>
                        <a:spcAft>
                          <a:spcPts val="0"/>
                        </a:spcAft>
                      </a:pPr>
                      <a:r>
                        <a:rPr lang="en-GB" sz="2000">
                          <a:effectLst/>
                        </a:rPr>
                        <a:t>United Kingdom</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146</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6</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41.8</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9</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4</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2</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43,430</a:t>
                      </a:r>
                      <a:endParaRPr lang="en-US" sz="1800">
                        <a:effectLst/>
                        <a:latin typeface="Calibri" charset="0"/>
                        <a:ea typeface="Calibri" charset="0"/>
                        <a:cs typeface="Times New Roman" charset="0"/>
                      </a:endParaRPr>
                    </a:p>
                  </a:txBody>
                  <a:tcPr marL="68580" marR="68580" marT="0" marB="0"/>
                </a:tc>
              </a:tr>
              <a:tr h="387189">
                <a:tc>
                  <a:txBody>
                    <a:bodyPr/>
                    <a:lstStyle/>
                    <a:p>
                      <a:pPr>
                        <a:spcAft>
                          <a:spcPts val="0"/>
                        </a:spcAft>
                      </a:pPr>
                      <a:r>
                        <a:rPr lang="en-GB" sz="2000" dirty="0">
                          <a:effectLst/>
                        </a:rPr>
                        <a:t>USA</a:t>
                      </a:r>
                      <a:endParaRPr lang="en-US" sz="2000" dirty="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5,028</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dirty="0">
                          <a:effectLst/>
                        </a:rPr>
                        <a:t>1</a:t>
                      </a:r>
                      <a:endParaRPr lang="en-US" sz="2400" dirty="0">
                        <a:effectLst/>
                        <a:latin typeface="Calibri" charset="0"/>
                        <a:ea typeface="Calibri" charset="0"/>
                        <a:cs typeface="Times New Roman" charset="0"/>
                      </a:endParaRPr>
                    </a:p>
                  </a:txBody>
                  <a:tcPr marL="68580" marR="68580" marT="0" marB="0"/>
                </a:tc>
                <a:tc>
                  <a:txBody>
                    <a:bodyPr/>
                    <a:lstStyle/>
                    <a:p>
                      <a:pPr>
                        <a:spcAft>
                          <a:spcPts val="0"/>
                        </a:spcAft>
                      </a:pPr>
                      <a:r>
                        <a:rPr lang="en-GB" sz="2400" dirty="0">
                          <a:effectLst/>
                        </a:rPr>
                        <a:t>218.0</a:t>
                      </a:r>
                      <a:endParaRPr lang="en-US" sz="2400" dirty="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14</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a:effectLst/>
                        </a:rPr>
                        <a:t>7</a:t>
                      </a:r>
                      <a:endParaRPr lang="en-US" sz="2400">
                        <a:effectLst/>
                        <a:latin typeface="Calibri" charset="0"/>
                        <a:ea typeface="Calibri" charset="0"/>
                        <a:cs typeface="Times New Roman" charset="0"/>
                      </a:endParaRPr>
                    </a:p>
                  </a:txBody>
                  <a:tcPr marL="68580" marR="68580" marT="0" marB="0"/>
                </a:tc>
                <a:tc>
                  <a:txBody>
                    <a:bodyPr/>
                    <a:lstStyle/>
                    <a:p>
                      <a:pPr>
                        <a:spcAft>
                          <a:spcPts val="0"/>
                        </a:spcAft>
                      </a:pPr>
                      <a:r>
                        <a:rPr lang="en-GB" sz="2400" dirty="0">
                          <a:effectLst/>
                        </a:rPr>
                        <a:t>4</a:t>
                      </a:r>
                      <a:endParaRPr lang="en-US" sz="24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55,200</a:t>
                      </a:r>
                      <a:endParaRPr lang="en-US" sz="18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710246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0"/>
            <a:ext cx="8280920" cy="6669360"/>
          </a:xfrm>
        </p:spPr>
        <p:txBody>
          <a:bodyPr/>
          <a:lstStyle/>
          <a:p>
            <a:pPr marL="0" indent="0" algn="ctr">
              <a:buNone/>
            </a:pPr>
            <a:r>
              <a:rPr lang="en-GB" sz="2400" b="1" dirty="0"/>
              <a:t>UN Security Council (UNSC):  arms trading and maternal and child health </a:t>
            </a:r>
            <a:r>
              <a:rPr lang="en-GB" sz="2400" b="1" dirty="0" smtClean="0"/>
              <a:t>indicators</a:t>
            </a:r>
          </a:p>
          <a:p>
            <a:pPr marL="0" indent="0" algn="ctr">
              <a:buNone/>
            </a:pP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320311817"/>
              </p:ext>
            </p:extLst>
          </p:nvPr>
        </p:nvGraphicFramePr>
        <p:xfrm>
          <a:off x="179512" y="807621"/>
          <a:ext cx="8712968" cy="5877267"/>
        </p:xfrm>
        <a:graphic>
          <a:graphicData uri="http://schemas.openxmlformats.org/drawingml/2006/table">
            <a:tbl>
              <a:tblPr firstRow="1" firstCol="1" bandRow="1">
                <a:tableStyleId>{5C22544A-7EE6-4342-B048-85BDC9FD1C3A}</a:tableStyleId>
              </a:tblPr>
              <a:tblGrid>
                <a:gridCol w="1869695"/>
                <a:gridCol w="1076491"/>
                <a:gridCol w="1076491"/>
                <a:gridCol w="1076491"/>
                <a:gridCol w="936737"/>
                <a:gridCol w="876862"/>
                <a:gridCol w="864096"/>
                <a:gridCol w="936105"/>
              </a:tblGrid>
              <a:tr h="2382677">
                <a:tc>
                  <a:txBody>
                    <a:bodyPr/>
                    <a:lstStyle/>
                    <a:p>
                      <a:pPr>
                        <a:spcAft>
                          <a:spcPts val="0"/>
                        </a:spcAft>
                      </a:pPr>
                      <a:r>
                        <a:rPr lang="en-GB" sz="2400" dirty="0" smtClean="0">
                          <a:solidFill>
                            <a:srgbClr val="FFFF00"/>
                          </a:solidFill>
                          <a:effectLst/>
                        </a:rPr>
                        <a:t>10 Countries with most lethal armed conflicts.  May 2017</a:t>
                      </a:r>
                      <a:endParaRPr lang="en-US" sz="2400" dirty="0">
                        <a:solidFill>
                          <a:srgbClr val="FFFF00"/>
                        </a:solidFill>
                        <a:effectLst/>
                        <a:latin typeface="Calibri" charset="0"/>
                        <a:ea typeface="Calibri" charset="0"/>
                        <a:cs typeface="Times New Roman" charset="0"/>
                      </a:endParaRPr>
                    </a:p>
                  </a:txBody>
                  <a:tcPr marL="68580" marR="68580" marT="0" marB="0"/>
                </a:tc>
                <a:tc>
                  <a:txBody>
                    <a:bodyPr/>
                    <a:lstStyle/>
                    <a:p>
                      <a:pPr>
                        <a:spcAft>
                          <a:spcPts val="0"/>
                        </a:spcAft>
                      </a:pPr>
                      <a:r>
                        <a:rPr lang="en-GB" sz="1400">
                          <a:effectLst/>
                        </a:rPr>
                        <a:t>Small arms and light weapons global transfers in millions USD in 2015</a:t>
                      </a:r>
                      <a:endParaRPr lang="en-US" sz="1400">
                        <a:effectLst/>
                      </a:endParaRPr>
                    </a:p>
                    <a:p>
                      <a:pPr algn="ctr">
                        <a:spcAft>
                          <a:spcPts val="0"/>
                        </a:spcAft>
                      </a:pPr>
                      <a:r>
                        <a:rPr lang="en-GB" sz="1400">
                          <a:effectLst/>
                        </a:rPr>
                        <a:t>NISAT 2017</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GB" sz="1400">
                          <a:effectLst/>
                        </a:rPr>
                        <a:t>Major weapons global rank of trading position</a:t>
                      </a:r>
                      <a:endParaRPr lang="en-US" sz="1400">
                        <a:effectLst/>
                      </a:endParaRPr>
                    </a:p>
                    <a:p>
                      <a:pPr>
                        <a:spcAft>
                          <a:spcPts val="0"/>
                        </a:spcAft>
                      </a:pPr>
                      <a:r>
                        <a:rPr lang="en-GB" sz="1400">
                          <a:effectLst/>
                        </a:rPr>
                        <a:t>In 2011-15</a:t>
                      </a:r>
                      <a:endParaRPr lang="en-US" sz="1400">
                        <a:effectLst/>
                      </a:endParaRPr>
                    </a:p>
                    <a:p>
                      <a:pPr>
                        <a:spcAft>
                          <a:spcPts val="0"/>
                        </a:spcAft>
                      </a:pPr>
                      <a:r>
                        <a:rPr lang="en-GB" sz="1400">
                          <a:effectLst/>
                        </a:rPr>
                        <a:t> </a:t>
                      </a:r>
                      <a:endParaRPr lang="en-US" sz="1400">
                        <a:effectLst/>
                      </a:endParaRPr>
                    </a:p>
                    <a:p>
                      <a:pPr>
                        <a:spcAft>
                          <a:spcPts val="0"/>
                        </a:spcAft>
                      </a:pPr>
                      <a:r>
                        <a:rPr lang="en-GB" sz="1400">
                          <a:effectLst/>
                        </a:rPr>
                        <a:t>SIPRI 2016</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GB" sz="1400" dirty="0">
                          <a:effectLst/>
                        </a:rPr>
                        <a:t>Major weapons sold</a:t>
                      </a:r>
                      <a:endParaRPr lang="en-US" sz="1400" dirty="0">
                        <a:effectLst/>
                      </a:endParaRPr>
                    </a:p>
                    <a:p>
                      <a:pPr>
                        <a:spcAft>
                          <a:spcPts val="0"/>
                        </a:spcAft>
                      </a:pPr>
                      <a:r>
                        <a:rPr lang="en-GB" sz="1400" dirty="0">
                          <a:effectLst/>
                        </a:rPr>
                        <a:t>In 2014</a:t>
                      </a:r>
                      <a:endParaRPr lang="en-US" sz="1400" dirty="0">
                        <a:effectLst/>
                      </a:endParaRPr>
                    </a:p>
                    <a:p>
                      <a:pPr>
                        <a:spcAft>
                          <a:spcPts val="0"/>
                        </a:spcAft>
                      </a:pPr>
                      <a:r>
                        <a:rPr lang="en-GB" sz="1400" dirty="0">
                          <a:effectLst/>
                        </a:rPr>
                        <a:t>billions USD</a:t>
                      </a:r>
                      <a:endParaRPr lang="en-US" sz="1400" dirty="0">
                        <a:effectLst/>
                      </a:endParaRPr>
                    </a:p>
                    <a:p>
                      <a:pPr>
                        <a:spcAft>
                          <a:spcPts val="0"/>
                        </a:spcAft>
                      </a:pPr>
                      <a:r>
                        <a:rPr lang="en-GB" sz="1400" dirty="0">
                          <a:effectLst/>
                        </a:rPr>
                        <a:t> </a:t>
                      </a:r>
                      <a:endParaRPr lang="en-US" sz="1400" dirty="0">
                        <a:effectLst/>
                      </a:endParaRPr>
                    </a:p>
                    <a:p>
                      <a:pPr>
                        <a:spcAft>
                          <a:spcPts val="0"/>
                        </a:spcAft>
                      </a:pPr>
                      <a:r>
                        <a:rPr lang="en-GB" sz="1400" dirty="0">
                          <a:effectLst/>
                        </a:rPr>
                        <a:t>SIPRI 2016</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GB" sz="1400">
                          <a:effectLst/>
                        </a:rPr>
                        <a:t>Maternal mortality ratio </a:t>
                      </a:r>
                      <a:endParaRPr lang="en-US" sz="1400">
                        <a:effectLst/>
                      </a:endParaRPr>
                    </a:p>
                    <a:p>
                      <a:pPr>
                        <a:spcAft>
                          <a:spcPts val="0"/>
                        </a:spcAft>
                      </a:pPr>
                      <a:r>
                        <a:rPr lang="en-GB" sz="1400">
                          <a:effectLst/>
                        </a:rPr>
                        <a:t>/100,000 live births in 2015</a:t>
                      </a:r>
                      <a:endParaRPr lang="en-US" sz="1400">
                        <a:effectLst/>
                      </a:endParaRPr>
                    </a:p>
                    <a:p>
                      <a:pPr>
                        <a:spcAft>
                          <a:spcPts val="0"/>
                        </a:spcAft>
                      </a:pPr>
                      <a:r>
                        <a:rPr lang="en-GB" sz="1400">
                          <a:effectLst/>
                        </a:rPr>
                        <a:t> </a:t>
                      </a:r>
                      <a:endParaRPr lang="en-US" sz="1400">
                        <a:effectLst/>
                      </a:endParaRPr>
                    </a:p>
                    <a:p>
                      <a:pPr>
                        <a:spcAft>
                          <a:spcPts val="0"/>
                        </a:spcAft>
                      </a:pPr>
                      <a:r>
                        <a:rPr lang="en-GB" sz="1400">
                          <a:effectLst/>
                        </a:rPr>
                        <a:t>UNICEF</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GB" sz="1400">
                          <a:effectLst/>
                        </a:rPr>
                        <a:t>Under 5 deaths / 1000 live births</a:t>
                      </a:r>
                      <a:endParaRPr lang="en-US" sz="1400">
                        <a:effectLst/>
                      </a:endParaRPr>
                    </a:p>
                    <a:p>
                      <a:pPr>
                        <a:spcAft>
                          <a:spcPts val="0"/>
                        </a:spcAft>
                      </a:pPr>
                      <a:r>
                        <a:rPr lang="en-GB" sz="1400">
                          <a:effectLst/>
                        </a:rPr>
                        <a:t>In 2015</a:t>
                      </a:r>
                      <a:endParaRPr lang="en-US" sz="1400">
                        <a:effectLst/>
                      </a:endParaRPr>
                    </a:p>
                    <a:p>
                      <a:pPr>
                        <a:spcAft>
                          <a:spcPts val="0"/>
                        </a:spcAft>
                      </a:pPr>
                      <a:r>
                        <a:rPr lang="en-GB" sz="1400">
                          <a:effectLst/>
                        </a:rPr>
                        <a:t> </a:t>
                      </a:r>
                      <a:endParaRPr lang="en-US" sz="1400">
                        <a:effectLst/>
                      </a:endParaRPr>
                    </a:p>
                    <a:p>
                      <a:pPr>
                        <a:spcAft>
                          <a:spcPts val="0"/>
                        </a:spcAft>
                      </a:pPr>
                      <a:r>
                        <a:rPr lang="en-GB" sz="1400">
                          <a:effectLst/>
                        </a:rPr>
                        <a:t>UNICEF</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GB" sz="1400" dirty="0">
                          <a:effectLst/>
                        </a:rPr>
                        <a:t>Neonatal deaths</a:t>
                      </a:r>
                      <a:endParaRPr lang="en-US" sz="1400" dirty="0">
                        <a:effectLst/>
                      </a:endParaRPr>
                    </a:p>
                    <a:p>
                      <a:pPr>
                        <a:spcAft>
                          <a:spcPts val="0"/>
                        </a:spcAft>
                      </a:pPr>
                      <a:r>
                        <a:rPr lang="en-GB" sz="1400" dirty="0">
                          <a:effectLst/>
                        </a:rPr>
                        <a:t>/1000 live births</a:t>
                      </a:r>
                      <a:endParaRPr lang="en-US" sz="1400" dirty="0">
                        <a:effectLst/>
                      </a:endParaRPr>
                    </a:p>
                    <a:p>
                      <a:pPr>
                        <a:spcAft>
                          <a:spcPts val="0"/>
                        </a:spcAft>
                      </a:pPr>
                      <a:r>
                        <a:rPr lang="en-GB" sz="1400" dirty="0">
                          <a:effectLst/>
                        </a:rPr>
                        <a:t>in 2015</a:t>
                      </a:r>
                      <a:endParaRPr lang="en-US" sz="1400" dirty="0">
                        <a:effectLst/>
                      </a:endParaRPr>
                    </a:p>
                    <a:p>
                      <a:pPr>
                        <a:spcAft>
                          <a:spcPts val="0"/>
                        </a:spcAft>
                      </a:pPr>
                      <a:r>
                        <a:rPr lang="en-GB" sz="1400" dirty="0">
                          <a:effectLst/>
                        </a:rPr>
                        <a:t> </a:t>
                      </a:r>
                      <a:endParaRPr lang="en-US" sz="1400" dirty="0">
                        <a:effectLst/>
                      </a:endParaRPr>
                    </a:p>
                    <a:p>
                      <a:pPr>
                        <a:spcAft>
                          <a:spcPts val="0"/>
                        </a:spcAft>
                      </a:pPr>
                      <a:r>
                        <a:rPr lang="en-GB" sz="1400" dirty="0">
                          <a:effectLst/>
                        </a:rPr>
                        <a:t>UNICEF</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GB" sz="1400" dirty="0">
                          <a:effectLst/>
                        </a:rPr>
                        <a:t>GNI /capita USD in 2015</a:t>
                      </a:r>
                      <a:endParaRPr lang="en-US" sz="1400" dirty="0">
                        <a:effectLst/>
                      </a:endParaRPr>
                    </a:p>
                    <a:p>
                      <a:pPr>
                        <a:spcAft>
                          <a:spcPts val="0"/>
                        </a:spcAft>
                      </a:pPr>
                      <a:r>
                        <a:rPr lang="en-GB" sz="1400" dirty="0">
                          <a:effectLst/>
                        </a:rPr>
                        <a:t> </a:t>
                      </a:r>
                      <a:endParaRPr lang="en-US" sz="1400" dirty="0">
                        <a:effectLst/>
                      </a:endParaRPr>
                    </a:p>
                    <a:p>
                      <a:pPr>
                        <a:spcAft>
                          <a:spcPts val="0"/>
                        </a:spcAft>
                      </a:pPr>
                      <a:r>
                        <a:rPr lang="en-GB" sz="1400" dirty="0">
                          <a:effectLst/>
                        </a:rPr>
                        <a:t>UNICEF</a:t>
                      </a:r>
                      <a:endParaRPr lang="en-US" sz="1400" dirty="0">
                        <a:effectLst/>
                        <a:latin typeface="Calibri" charset="0"/>
                        <a:ea typeface="Calibri" charset="0"/>
                        <a:cs typeface="Times New Roman" charset="0"/>
                      </a:endParaRPr>
                    </a:p>
                  </a:txBody>
                  <a:tcPr marL="68580" marR="68580" marT="0" marB="0"/>
                </a:tc>
              </a:tr>
              <a:tr h="317690">
                <a:tc>
                  <a:txBody>
                    <a:bodyPr/>
                    <a:lstStyle/>
                    <a:p>
                      <a:pPr>
                        <a:spcAft>
                          <a:spcPts val="0"/>
                        </a:spcAft>
                      </a:pPr>
                      <a:r>
                        <a:rPr lang="en-GB" sz="2000" dirty="0">
                          <a:solidFill>
                            <a:srgbClr val="FFFF00"/>
                          </a:solidFill>
                          <a:effectLst/>
                        </a:rPr>
                        <a:t>Afghanistan</a:t>
                      </a:r>
                      <a:endParaRPr lang="en-US" sz="2000" dirty="0">
                        <a:solidFill>
                          <a:srgbClr val="FFFF00"/>
                        </a:solidFill>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396</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91</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36</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680</a:t>
                      </a:r>
                      <a:endParaRPr lang="en-US" sz="1800" dirty="0">
                        <a:effectLst/>
                        <a:latin typeface="Calibri" charset="0"/>
                        <a:ea typeface="Calibri" charset="0"/>
                        <a:cs typeface="Times New Roman" charset="0"/>
                      </a:endParaRPr>
                    </a:p>
                  </a:txBody>
                  <a:tcPr marL="68580" marR="68580" marT="0" marB="0"/>
                </a:tc>
              </a:tr>
              <a:tr h="317690">
                <a:tc>
                  <a:txBody>
                    <a:bodyPr/>
                    <a:lstStyle/>
                    <a:p>
                      <a:pPr>
                        <a:spcAft>
                          <a:spcPts val="0"/>
                        </a:spcAft>
                      </a:pPr>
                      <a:r>
                        <a:rPr lang="en-GB" sz="2000">
                          <a:solidFill>
                            <a:srgbClr val="FFFF00"/>
                          </a:solidFill>
                          <a:effectLst/>
                        </a:rPr>
                        <a:t>Iraq</a:t>
                      </a:r>
                      <a:endParaRPr lang="en-US" sz="2000">
                        <a:solidFill>
                          <a:srgbClr val="FFFF00"/>
                        </a:solidFill>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50</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32</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18</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6,500</a:t>
                      </a:r>
                      <a:endParaRPr lang="en-US" sz="1800">
                        <a:effectLst/>
                        <a:latin typeface="Calibri" charset="0"/>
                        <a:ea typeface="Calibri" charset="0"/>
                        <a:cs typeface="Times New Roman" charset="0"/>
                      </a:endParaRPr>
                    </a:p>
                  </a:txBody>
                  <a:tcPr marL="68580" marR="68580" marT="0" marB="0"/>
                </a:tc>
              </a:tr>
              <a:tr h="317690">
                <a:tc>
                  <a:txBody>
                    <a:bodyPr/>
                    <a:lstStyle/>
                    <a:p>
                      <a:pPr>
                        <a:spcAft>
                          <a:spcPts val="0"/>
                        </a:spcAft>
                      </a:pPr>
                      <a:r>
                        <a:rPr lang="en-GB" sz="2000">
                          <a:solidFill>
                            <a:srgbClr val="FFFF00"/>
                          </a:solidFill>
                          <a:effectLst/>
                        </a:rPr>
                        <a:t>Mexico</a:t>
                      </a:r>
                      <a:endParaRPr lang="en-US" sz="2000">
                        <a:solidFill>
                          <a:srgbClr val="FFFF00"/>
                        </a:solidFill>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42</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38</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13</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7</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9,870</a:t>
                      </a:r>
                      <a:endParaRPr lang="en-US" sz="1800">
                        <a:effectLst/>
                        <a:latin typeface="Calibri" charset="0"/>
                        <a:ea typeface="Calibri" charset="0"/>
                        <a:cs typeface="Times New Roman" charset="0"/>
                      </a:endParaRPr>
                    </a:p>
                  </a:txBody>
                  <a:tcPr marL="68580" marR="68580" marT="0" marB="0"/>
                </a:tc>
              </a:tr>
              <a:tr h="317690">
                <a:tc>
                  <a:txBody>
                    <a:bodyPr/>
                    <a:lstStyle/>
                    <a:p>
                      <a:pPr>
                        <a:spcAft>
                          <a:spcPts val="0"/>
                        </a:spcAft>
                      </a:pPr>
                      <a:r>
                        <a:rPr lang="en-GB" sz="2000">
                          <a:solidFill>
                            <a:srgbClr val="FFFF00"/>
                          </a:solidFill>
                          <a:effectLst/>
                        </a:rPr>
                        <a:t>Nigeria</a:t>
                      </a:r>
                      <a:endParaRPr lang="en-US" sz="2000">
                        <a:solidFill>
                          <a:srgbClr val="FFFF00"/>
                        </a:solidFill>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814</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109</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34</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2,970</a:t>
                      </a:r>
                      <a:endParaRPr lang="en-US" sz="1800">
                        <a:effectLst/>
                        <a:latin typeface="Calibri" charset="0"/>
                        <a:ea typeface="Calibri" charset="0"/>
                        <a:cs typeface="Times New Roman" charset="0"/>
                      </a:endParaRPr>
                    </a:p>
                  </a:txBody>
                  <a:tcPr marL="68580" marR="68580" marT="0" marB="0"/>
                </a:tc>
              </a:tr>
              <a:tr h="317690">
                <a:tc>
                  <a:txBody>
                    <a:bodyPr/>
                    <a:lstStyle/>
                    <a:p>
                      <a:pPr>
                        <a:spcAft>
                          <a:spcPts val="0"/>
                        </a:spcAft>
                      </a:pPr>
                      <a:r>
                        <a:rPr lang="en-GB" sz="2000">
                          <a:solidFill>
                            <a:srgbClr val="FFFF00"/>
                          </a:solidFill>
                          <a:effectLst/>
                        </a:rPr>
                        <a:t>Somalia</a:t>
                      </a:r>
                      <a:endParaRPr lang="en-US" sz="2000">
                        <a:solidFill>
                          <a:srgbClr val="FFFF00"/>
                        </a:solidFill>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732</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137</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40</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&lt;1</a:t>
                      </a:r>
                      <a:endParaRPr lang="en-US" sz="1800">
                        <a:effectLst/>
                        <a:latin typeface="Calibri" charset="0"/>
                        <a:ea typeface="Calibri" charset="0"/>
                        <a:cs typeface="Times New Roman" charset="0"/>
                      </a:endParaRPr>
                    </a:p>
                  </a:txBody>
                  <a:tcPr marL="68580" marR="68580" marT="0" marB="0"/>
                </a:tc>
              </a:tr>
              <a:tr h="317690">
                <a:tc>
                  <a:txBody>
                    <a:bodyPr/>
                    <a:lstStyle/>
                    <a:p>
                      <a:pPr>
                        <a:spcAft>
                          <a:spcPts val="0"/>
                        </a:spcAft>
                      </a:pPr>
                      <a:r>
                        <a:rPr lang="en-GB" sz="2000">
                          <a:solidFill>
                            <a:srgbClr val="FFFF00"/>
                          </a:solidFill>
                          <a:effectLst/>
                        </a:rPr>
                        <a:t>South Sudan</a:t>
                      </a:r>
                      <a:endParaRPr lang="en-US" sz="2000">
                        <a:solidFill>
                          <a:srgbClr val="FFFF00"/>
                        </a:solidFill>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789</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93</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39</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970</a:t>
                      </a:r>
                      <a:endParaRPr lang="en-US" sz="1800">
                        <a:effectLst/>
                        <a:latin typeface="Calibri" charset="0"/>
                        <a:ea typeface="Calibri" charset="0"/>
                        <a:cs typeface="Times New Roman" charset="0"/>
                      </a:endParaRPr>
                    </a:p>
                  </a:txBody>
                  <a:tcPr marL="68580" marR="68580" marT="0" marB="0"/>
                </a:tc>
              </a:tr>
              <a:tr h="317690">
                <a:tc>
                  <a:txBody>
                    <a:bodyPr/>
                    <a:lstStyle/>
                    <a:p>
                      <a:pPr>
                        <a:spcAft>
                          <a:spcPts val="0"/>
                        </a:spcAft>
                      </a:pPr>
                      <a:r>
                        <a:rPr lang="en-GB" sz="2000">
                          <a:solidFill>
                            <a:srgbClr val="FFFF00"/>
                          </a:solidFill>
                          <a:effectLst/>
                        </a:rPr>
                        <a:t>Sudan</a:t>
                      </a:r>
                      <a:endParaRPr lang="en-US" sz="2000">
                        <a:solidFill>
                          <a:srgbClr val="FFFF00"/>
                        </a:solidFill>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48</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311</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70</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30</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1,710</a:t>
                      </a:r>
                      <a:endParaRPr lang="en-US" sz="1800">
                        <a:effectLst/>
                        <a:latin typeface="Calibri" charset="0"/>
                        <a:ea typeface="Calibri" charset="0"/>
                        <a:cs typeface="Times New Roman" charset="0"/>
                      </a:endParaRPr>
                    </a:p>
                  </a:txBody>
                  <a:tcPr marL="68580" marR="68580" marT="0" marB="0"/>
                </a:tc>
              </a:tr>
              <a:tr h="635380">
                <a:tc>
                  <a:txBody>
                    <a:bodyPr/>
                    <a:lstStyle/>
                    <a:p>
                      <a:pPr>
                        <a:spcAft>
                          <a:spcPts val="0"/>
                        </a:spcAft>
                      </a:pPr>
                      <a:r>
                        <a:rPr lang="en-GB" sz="2000">
                          <a:solidFill>
                            <a:srgbClr val="FFFF00"/>
                          </a:solidFill>
                          <a:effectLst/>
                        </a:rPr>
                        <a:t>Syria Arab Republic</a:t>
                      </a:r>
                      <a:endParaRPr lang="en-US" sz="2000">
                        <a:solidFill>
                          <a:srgbClr val="FFFF00"/>
                        </a:solidFill>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20</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13</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7</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1 to 4</a:t>
                      </a:r>
                      <a:endParaRPr lang="en-US" sz="1800">
                        <a:effectLst/>
                        <a:latin typeface="Calibri" charset="0"/>
                        <a:ea typeface="Calibri" charset="0"/>
                        <a:cs typeface="Times New Roman" charset="0"/>
                      </a:endParaRPr>
                    </a:p>
                  </a:txBody>
                  <a:tcPr marL="68580" marR="68580" marT="0" marB="0"/>
                </a:tc>
              </a:tr>
              <a:tr h="317690">
                <a:tc>
                  <a:txBody>
                    <a:bodyPr/>
                    <a:lstStyle/>
                    <a:p>
                      <a:pPr>
                        <a:spcAft>
                          <a:spcPts val="0"/>
                        </a:spcAft>
                      </a:pPr>
                      <a:r>
                        <a:rPr lang="en-GB" sz="2000">
                          <a:solidFill>
                            <a:srgbClr val="FFFF00"/>
                          </a:solidFill>
                          <a:effectLst/>
                        </a:rPr>
                        <a:t>Turkey</a:t>
                      </a:r>
                      <a:endParaRPr lang="en-US" sz="2000">
                        <a:solidFill>
                          <a:srgbClr val="FFFF00"/>
                        </a:solidFill>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240</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16</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2.0</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16</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14</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7</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10,830</a:t>
                      </a:r>
                      <a:endParaRPr lang="en-US" sz="1800">
                        <a:effectLst/>
                        <a:latin typeface="Calibri" charset="0"/>
                        <a:ea typeface="Calibri" charset="0"/>
                        <a:cs typeface="Times New Roman" charset="0"/>
                      </a:endParaRPr>
                    </a:p>
                  </a:txBody>
                  <a:tcPr marL="68580" marR="68580" marT="0" marB="0"/>
                </a:tc>
              </a:tr>
              <a:tr h="317690">
                <a:tc>
                  <a:txBody>
                    <a:bodyPr/>
                    <a:lstStyle/>
                    <a:p>
                      <a:pPr>
                        <a:spcAft>
                          <a:spcPts val="0"/>
                        </a:spcAft>
                      </a:pPr>
                      <a:r>
                        <a:rPr lang="en-GB" sz="2000" dirty="0">
                          <a:solidFill>
                            <a:srgbClr val="FFFF00"/>
                          </a:solidFill>
                          <a:effectLst/>
                        </a:rPr>
                        <a:t>Yemen</a:t>
                      </a:r>
                      <a:endParaRPr lang="en-US" sz="2000" dirty="0">
                        <a:solidFill>
                          <a:srgbClr val="FFFF00"/>
                        </a:solidFill>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385</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a:effectLst/>
                        </a:rPr>
                        <a:t>42</a:t>
                      </a:r>
                      <a:endParaRPr lang="en-US" sz="2000">
                        <a:effectLst/>
                        <a:latin typeface="Calibri" charset="0"/>
                        <a:ea typeface="Calibri" charset="0"/>
                        <a:cs typeface="Times New Roman" charset="0"/>
                      </a:endParaRPr>
                    </a:p>
                  </a:txBody>
                  <a:tcPr marL="68580" marR="68580" marT="0" marB="0"/>
                </a:tc>
                <a:tc>
                  <a:txBody>
                    <a:bodyPr/>
                    <a:lstStyle/>
                    <a:p>
                      <a:pPr>
                        <a:spcAft>
                          <a:spcPts val="0"/>
                        </a:spcAft>
                      </a:pPr>
                      <a:r>
                        <a:rPr lang="en-GB" sz="2000" dirty="0">
                          <a:effectLst/>
                        </a:rPr>
                        <a:t>22</a:t>
                      </a:r>
                      <a:endParaRPr lang="en-US" sz="20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1,300</a:t>
                      </a:r>
                      <a:endParaRPr lang="en-US" sz="18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954886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788"/>
            <a:ext cx="7772400" cy="1143000"/>
          </a:xfrm>
        </p:spPr>
        <p:txBody>
          <a:bodyPr/>
          <a:lstStyle/>
          <a:p>
            <a:r>
              <a:rPr lang="en-US" sz="3600" dirty="0" smtClean="0"/>
              <a:t>But if veto cannot be ended?</a:t>
            </a:r>
            <a:endParaRPr lang="en-US" sz="3600" dirty="0"/>
          </a:p>
        </p:txBody>
      </p:sp>
      <p:sp>
        <p:nvSpPr>
          <p:cNvPr id="3" name="Content Placeholder 2"/>
          <p:cNvSpPr>
            <a:spLocks noGrp="1"/>
          </p:cNvSpPr>
          <p:nvPr>
            <p:ph idx="1"/>
          </p:nvPr>
        </p:nvSpPr>
        <p:spPr>
          <a:xfrm>
            <a:off x="323528" y="1166788"/>
            <a:ext cx="8568952" cy="5070524"/>
          </a:xfrm>
        </p:spPr>
        <p:txBody>
          <a:bodyPr/>
          <a:lstStyle/>
          <a:p>
            <a:pPr marL="0" indent="0">
              <a:buNone/>
            </a:pPr>
            <a:r>
              <a:rPr lang="en-US" dirty="0"/>
              <a:t>A</a:t>
            </a:r>
            <a:r>
              <a:rPr lang="en-US" dirty="0" smtClean="0"/>
              <a:t> </a:t>
            </a:r>
            <a:r>
              <a:rPr lang="en-US" dirty="0"/>
              <a:t>specially formed global health protection system, funded and established within the UN but independent of the veto accorded to the permanent members of the UN Security </a:t>
            </a:r>
            <a:r>
              <a:rPr lang="en-US" dirty="0" smtClean="0"/>
              <a:t>Council</a:t>
            </a:r>
            <a:r>
              <a:rPr lang="en-US" dirty="0"/>
              <a:t> </a:t>
            </a:r>
            <a:r>
              <a:rPr lang="en-US" dirty="0" smtClean="0"/>
              <a:t>should be established</a:t>
            </a:r>
            <a:r>
              <a:rPr lang="en-US" dirty="0"/>
              <a:t>  </a:t>
            </a:r>
          </a:p>
        </p:txBody>
      </p:sp>
      <p:pic>
        <p:nvPicPr>
          <p:cNvPr id="4" name="Picture 4" descr="C:\Users\carine\Desktop\Women in war\pic child.jpg"/>
          <p:cNvPicPr>
            <a:picLocks noChangeAspect="1" noChangeArrowheads="1"/>
          </p:cNvPicPr>
          <p:nvPr/>
        </p:nvPicPr>
        <p:blipFill>
          <a:blip r:embed="rId2" cstate="email"/>
          <a:srcRect/>
          <a:stretch>
            <a:fillRect/>
          </a:stretch>
        </p:blipFill>
        <p:spPr bwMode="auto">
          <a:xfrm>
            <a:off x="3549746" y="3155382"/>
            <a:ext cx="5289454" cy="3702618"/>
          </a:xfrm>
          <a:prstGeom prst="rect">
            <a:avLst/>
          </a:prstGeom>
          <a:noFill/>
          <a:ln w="9525">
            <a:noFill/>
            <a:miter lim="800000"/>
            <a:headEnd/>
            <a:tailEnd/>
          </a:ln>
        </p:spPr>
      </p:pic>
    </p:spTree>
    <p:extLst>
      <p:ext uri="{BB962C8B-B14F-4D97-AF65-F5344CB8AC3E}">
        <p14:creationId xmlns:p14="http://schemas.microsoft.com/office/powerpoint/2010/main" val="207632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2" cstate="email"/>
          <a:srcRect l="12804" t="14552" r="14784"/>
          <a:stretch>
            <a:fillRect/>
          </a:stretch>
        </p:blipFill>
        <p:spPr bwMode="auto">
          <a:xfrm>
            <a:off x="0" y="0"/>
            <a:ext cx="9144000" cy="6858000"/>
          </a:xfrm>
          <a:prstGeom prst="rect">
            <a:avLst/>
          </a:prstGeom>
          <a:noFill/>
          <a:ln w="9525">
            <a:noFill/>
            <a:miter lim="800000"/>
            <a:headEnd/>
            <a:tailEnd/>
          </a:ln>
        </p:spPr>
      </p:pic>
      <p:pic>
        <p:nvPicPr>
          <p:cNvPr id="3" name="Picture 2" descr="sol3"/>
          <p:cNvPicPr/>
          <p:nvPr/>
        </p:nvPicPr>
        <p:blipFill>
          <a:blip r:embed="rId3">
            <a:extLst>
              <a:ext uri="{28A0092B-C50C-407E-A947-70E740481C1C}">
                <a14:useLocalDpi xmlns:a14="http://schemas.microsoft.com/office/drawing/2010/main" val="0"/>
              </a:ext>
            </a:extLst>
          </a:blip>
          <a:srcRect/>
          <a:stretch>
            <a:fillRect/>
          </a:stretch>
        </p:blipFill>
        <p:spPr bwMode="auto">
          <a:xfrm>
            <a:off x="6100624" y="2276872"/>
            <a:ext cx="2935872"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44008" y="620688"/>
            <a:ext cx="2304256" cy="369332"/>
          </a:xfrm>
          <a:prstGeom prst="rect">
            <a:avLst/>
          </a:prstGeom>
          <a:noFill/>
        </p:spPr>
        <p:txBody>
          <a:bodyPr wrap="square" rtlCol="0">
            <a:spAutoFit/>
          </a:bodyPr>
          <a:lstStyle/>
          <a:p>
            <a:r>
              <a:rPr lang="en-US" sz="1800" dirty="0" smtClean="0">
                <a:solidFill>
                  <a:srgbClr val="FF0000"/>
                </a:solidFill>
              </a:rPr>
              <a:t>http://ihpi.org</a:t>
            </a:r>
            <a:endParaRPr lang="en-US" sz="18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1"/>
            <a:ext cx="7775575" cy="1628800"/>
          </a:xfrm>
        </p:spPr>
        <p:txBody>
          <a:bodyPr/>
          <a:lstStyle/>
          <a:p>
            <a:pPr eaLnBrk="1" hangingPunct="1"/>
            <a:r>
              <a:rPr lang="en-GB" sz="3200" dirty="0" smtClean="0">
                <a:latin typeface="Arial" charset="0"/>
                <a:cs typeface="Arial" charset="0"/>
              </a:rPr>
              <a:t>Proposed UN system to </a:t>
            </a:r>
            <a:r>
              <a:rPr lang="en-GB" sz="3200" u="sng" dirty="0" smtClean="0">
                <a:latin typeface="Arial" charset="0"/>
                <a:cs typeface="Arial" charset="0"/>
              </a:rPr>
              <a:t>enforce</a:t>
            </a:r>
            <a:r>
              <a:rPr lang="en-GB" sz="3200" dirty="0" smtClean="0">
                <a:latin typeface="Arial" charset="0"/>
                <a:cs typeface="Arial" charset="0"/>
              </a:rPr>
              <a:t> health protection in areas of conflict </a:t>
            </a:r>
          </a:p>
        </p:txBody>
      </p:sp>
      <p:sp>
        <p:nvSpPr>
          <p:cNvPr id="4099" name="Rectangle 3"/>
          <p:cNvSpPr>
            <a:spLocks noGrp="1" noChangeArrowheads="1"/>
          </p:cNvSpPr>
          <p:nvPr>
            <p:ph type="body" idx="1"/>
          </p:nvPr>
        </p:nvSpPr>
        <p:spPr>
          <a:xfrm>
            <a:off x="161925" y="1772816"/>
            <a:ext cx="8820150" cy="4114800"/>
          </a:xfrm>
        </p:spPr>
        <p:txBody>
          <a:bodyPr/>
          <a:lstStyle/>
          <a:p>
            <a:pPr marL="990600" lvl="1" indent="-533400" eaLnBrk="1" hangingPunct="1">
              <a:lnSpc>
                <a:spcPct val="90000"/>
              </a:lnSpc>
              <a:buFontTx/>
              <a:buAutoNum type="arabicPeriod"/>
            </a:pPr>
            <a:r>
              <a:rPr lang="en-GB" dirty="0" smtClean="0">
                <a:latin typeface="Arial" charset="0"/>
                <a:cs typeface="Arial" charset="0"/>
              </a:rPr>
              <a:t>protection for health facilities, hospitals and clinics</a:t>
            </a:r>
          </a:p>
          <a:p>
            <a:pPr marL="990600" lvl="1" indent="-533400" eaLnBrk="1" hangingPunct="1">
              <a:lnSpc>
                <a:spcPct val="90000"/>
              </a:lnSpc>
              <a:buFontTx/>
              <a:buAutoNum type="arabicPeriod"/>
            </a:pPr>
            <a:r>
              <a:rPr lang="en-GB" dirty="0" smtClean="0">
                <a:latin typeface="Arial" charset="0"/>
                <a:cs typeface="Arial" charset="0"/>
              </a:rPr>
              <a:t>protection for the delivery of essential drugs, medical equipment and supplies.  </a:t>
            </a:r>
          </a:p>
          <a:p>
            <a:pPr marL="990600" lvl="1" indent="-533400" eaLnBrk="1" hangingPunct="1">
              <a:lnSpc>
                <a:spcPct val="90000"/>
              </a:lnSpc>
              <a:buFontTx/>
              <a:buAutoNum type="arabicPeriod"/>
            </a:pPr>
            <a:r>
              <a:rPr lang="en-GB" dirty="0" smtClean="0">
                <a:latin typeface="Arial" charset="0"/>
                <a:cs typeface="Arial" charset="0"/>
              </a:rPr>
              <a:t>protection for health workers from attack and intimidation during their work, in their homes, and to and from their places of work.</a:t>
            </a:r>
          </a:p>
          <a:p>
            <a:pPr marL="990600" lvl="1" indent="-533400" eaLnBrk="1" hangingPunct="1">
              <a:lnSpc>
                <a:spcPct val="90000"/>
              </a:lnSpc>
              <a:buFontTx/>
              <a:buAutoNum type="arabicPeriod"/>
            </a:pPr>
            <a:r>
              <a:rPr lang="en-GB" dirty="0" smtClean="0">
                <a:latin typeface="Arial" charset="0"/>
                <a:cs typeface="Arial" charset="0"/>
              </a:rPr>
              <a:t>protection to ensure safe transport of ill or injured patients to and from health facilities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989888" cy="1268760"/>
          </a:xfrm>
        </p:spPr>
        <p:txBody>
          <a:bodyPr/>
          <a:lstStyle/>
          <a:p>
            <a:pPr eaLnBrk="1" hangingPunct="1"/>
            <a:r>
              <a:rPr lang="en-GB" sz="3200" dirty="0" smtClean="0">
                <a:latin typeface="Arial" charset="0"/>
                <a:cs typeface="Arial" charset="0"/>
              </a:rPr>
              <a:t>Proposed UN system to </a:t>
            </a:r>
            <a:r>
              <a:rPr lang="en-GB" sz="3200" b="1" dirty="0" smtClean="0">
                <a:latin typeface="Arial" charset="0"/>
                <a:cs typeface="Arial" charset="0"/>
              </a:rPr>
              <a:t>enforce</a:t>
            </a:r>
            <a:r>
              <a:rPr lang="en-GB" sz="3200" dirty="0" smtClean="0">
                <a:latin typeface="Arial" charset="0"/>
                <a:cs typeface="Arial" charset="0"/>
              </a:rPr>
              <a:t> health protection in areas of conflict </a:t>
            </a:r>
            <a:endParaRPr lang="en-GB" sz="3200" dirty="0" smtClean="0"/>
          </a:p>
        </p:txBody>
      </p:sp>
      <p:sp>
        <p:nvSpPr>
          <p:cNvPr id="142339" name="Rectangle 3"/>
          <p:cNvSpPr>
            <a:spLocks noGrp="1" noChangeArrowheads="1"/>
          </p:cNvSpPr>
          <p:nvPr>
            <p:ph type="body" idx="1"/>
          </p:nvPr>
        </p:nvSpPr>
        <p:spPr>
          <a:xfrm>
            <a:off x="0" y="1268760"/>
            <a:ext cx="9072563" cy="5400599"/>
          </a:xfrm>
        </p:spPr>
        <p:txBody>
          <a:bodyPr/>
          <a:lstStyle/>
          <a:p>
            <a:pPr marL="457200" lvl="1" indent="0" eaLnBrk="1" hangingPunct="1">
              <a:lnSpc>
                <a:spcPct val="90000"/>
              </a:lnSpc>
              <a:buNone/>
              <a:defRPr/>
            </a:pPr>
            <a:r>
              <a:rPr lang="en-GB" dirty="0" smtClean="0">
                <a:latin typeface="Arial" pitchFamily="34" charset="0"/>
                <a:cs typeface="Arial" pitchFamily="34" charset="0"/>
              </a:rPr>
              <a:t>5.</a:t>
            </a:r>
            <a:r>
              <a:rPr lang="en-GB" dirty="0">
                <a:latin typeface="Arial" charset="0"/>
                <a:cs typeface="Arial" charset="0"/>
              </a:rPr>
              <a:t> </a:t>
            </a:r>
            <a:r>
              <a:rPr lang="en-GB" dirty="0" smtClean="0">
                <a:latin typeface="Arial" charset="0"/>
                <a:cs typeface="Arial" charset="0"/>
              </a:rPr>
              <a:t>ensure </a:t>
            </a:r>
            <a:r>
              <a:rPr lang="en-GB" dirty="0">
                <a:latin typeface="Arial" charset="0"/>
                <a:cs typeface="Arial" charset="0"/>
              </a:rPr>
              <a:t>that the protection system is appropriately mandated and equipped</a:t>
            </a:r>
          </a:p>
          <a:p>
            <a:pPr marL="457200" lvl="1" indent="0" eaLnBrk="1" hangingPunct="1">
              <a:lnSpc>
                <a:spcPct val="90000"/>
              </a:lnSpc>
              <a:buNone/>
              <a:defRPr/>
            </a:pPr>
            <a:endParaRPr lang="en-GB" dirty="0" smtClean="0">
              <a:latin typeface="Arial" pitchFamily="34" charset="0"/>
              <a:cs typeface="Arial" pitchFamily="34" charset="0"/>
            </a:endParaRPr>
          </a:p>
          <a:p>
            <a:pPr marL="457200" lvl="1" indent="0" eaLnBrk="1" hangingPunct="1">
              <a:lnSpc>
                <a:spcPct val="90000"/>
              </a:lnSpc>
              <a:buNone/>
              <a:defRPr/>
            </a:pPr>
            <a:r>
              <a:rPr lang="en-GB" dirty="0" smtClean="0">
                <a:latin typeface="Arial" pitchFamily="34" charset="0"/>
                <a:cs typeface="Arial" pitchFamily="34" charset="0"/>
              </a:rPr>
              <a:t>6. ensure protection for  incoming UN agencies and NGOs providing healthcare</a:t>
            </a:r>
          </a:p>
          <a:p>
            <a:pPr marL="457200" lvl="1" indent="0" eaLnBrk="1" hangingPunct="1">
              <a:lnSpc>
                <a:spcPct val="90000"/>
              </a:lnSpc>
              <a:buNone/>
              <a:defRPr/>
            </a:pPr>
            <a:endParaRPr lang="en-US" dirty="0" smtClean="0">
              <a:latin typeface="Arial" pitchFamily="34" charset="0"/>
              <a:cs typeface="Arial" pitchFamily="34" charset="0"/>
            </a:endParaRPr>
          </a:p>
          <a:p>
            <a:pPr marL="457200" lvl="1" indent="0" eaLnBrk="1" hangingPunct="1">
              <a:lnSpc>
                <a:spcPct val="90000"/>
              </a:lnSpc>
              <a:buNone/>
              <a:defRPr/>
            </a:pPr>
            <a:r>
              <a:rPr lang="en-US" dirty="0" smtClean="0">
                <a:latin typeface="Arial" pitchFamily="34" charset="0"/>
                <a:cs typeface="Arial" pitchFamily="34" charset="0"/>
              </a:rPr>
              <a:t>7. 	ensure</a:t>
            </a:r>
            <a:r>
              <a:rPr lang="en-GB" dirty="0" smtClean="0">
                <a:latin typeface="Arial" pitchFamily="34" charset="0"/>
                <a:cs typeface="Arial" pitchFamily="34" charset="0"/>
              </a:rPr>
              <a:t> health care is protected from abuse</a:t>
            </a:r>
            <a:r>
              <a:rPr lang="en-US" dirty="0" smtClean="0">
                <a:latin typeface="Arial" pitchFamily="34" charset="0"/>
                <a:cs typeface="Arial" pitchFamily="34" charset="0"/>
              </a:rPr>
              <a:t> by armed factions storing weapons in hospitals, launching attacks from healthcare facilities ,or the transporting members of armed forces in ambulances (other than those who are seriously injured)</a:t>
            </a:r>
            <a:endParaRPr lang="en-GB" dirty="0" smtClean="0">
              <a:latin typeface="Arial" pitchFamily="34" charset="0"/>
              <a:cs typeface="Arial" pitchFamily="34" charset="0"/>
            </a:endParaRPr>
          </a:p>
          <a:p>
            <a:pPr marL="990600" lvl="1" indent="-533400" eaLnBrk="1" hangingPunct="1">
              <a:lnSpc>
                <a:spcPct val="90000"/>
              </a:lnSpc>
              <a:buFontTx/>
              <a:buNone/>
              <a:defRPr/>
            </a:pPr>
            <a:endParaRPr lang="en-GB" dirty="0" smtClean="0">
              <a:latin typeface="+mj-lt"/>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4213" y="0"/>
            <a:ext cx="7772400" cy="1143000"/>
          </a:xfrm>
        </p:spPr>
        <p:txBody>
          <a:bodyPr/>
          <a:lstStyle/>
          <a:p>
            <a:r>
              <a:rPr lang="en-GB" sz="3600" smtClean="0">
                <a:latin typeface="Arial" charset="0"/>
                <a:cs typeface="Arial" charset="0"/>
              </a:rPr>
              <a:t>Advocacy for a new International Health Protection System</a:t>
            </a:r>
            <a:endParaRPr lang="en-US" sz="3600" smtClean="0">
              <a:latin typeface="Arial" charset="0"/>
              <a:cs typeface="Arial" charset="0"/>
            </a:endParaRPr>
          </a:p>
        </p:txBody>
      </p:sp>
      <p:sp>
        <p:nvSpPr>
          <p:cNvPr id="23555" name="Content Placeholder 2"/>
          <p:cNvSpPr>
            <a:spLocks noGrp="1"/>
          </p:cNvSpPr>
          <p:nvPr>
            <p:ph idx="1"/>
          </p:nvPr>
        </p:nvSpPr>
        <p:spPr>
          <a:xfrm>
            <a:off x="0" y="1557338"/>
            <a:ext cx="9144000" cy="5040312"/>
          </a:xfrm>
        </p:spPr>
        <p:txBody>
          <a:bodyPr/>
          <a:lstStyle/>
          <a:p>
            <a:r>
              <a:rPr lang="en-GB" sz="2800" dirty="0" smtClean="0">
                <a:latin typeface="Arial" charset="0"/>
                <a:cs typeface="Arial" charset="0"/>
              </a:rPr>
              <a:t>Armed persons attacking the health of civilians are committing war crimes.  Protection to ensure healthcare must not be denied</a:t>
            </a:r>
          </a:p>
          <a:p>
            <a:endParaRPr lang="en-GB" sz="2800" dirty="0" smtClean="0">
              <a:latin typeface="Arial" charset="0"/>
              <a:cs typeface="Arial" charset="0"/>
            </a:endParaRPr>
          </a:p>
          <a:p>
            <a:r>
              <a:rPr lang="en-GB" sz="2800" dirty="0" smtClean="0">
                <a:latin typeface="Arial" charset="0"/>
                <a:cs typeface="Arial" charset="0"/>
              </a:rPr>
              <a:t>Just as doctors accept that the police are sometimes needed to enforce the protection of women or children who are being abused, so the international community should consider whether a similar system is required to protect  civilians from those who are defying Geneva conventions and International </a:t>
            </a:r>
            <a:r>
              <a:rPr lang="en-GB" sz="2800" dirty="0">
                <a:latin typeface="Arial" charset="0"/>
                <a:cs typeface="Arial" charset="0"/>
              </a:rPr>
              <a:t>H</a:t>
            </a:r>
            <a:r>
              <a:rPr lang="en-GB" sz="2800" dirty="0" smtClean="0">
                <a:latin typeface="Arial" charset="0"/>
                <a:cs typeface="Arial" charset="0"/>
              </a:rPr>
              <a:t>umanitarian </a:t>
            </a:r>
            <a:r>
              <a:rPr lang="en-GB" sz="2800" dirty="0">
                <a:latin typeface="Arial" charset="0"/>
                <a:cs typeface="Arial" charset="0"/>
              </a:rPr>
              <a:t>L</a:t>
            </a:r>
            <a:r>
              <a:rPr lang="en-GB" sz="2800" dirty="0" smtClean="0">
                <a:latin typeface="Arial" charset="0"/>
                <a:cs typeface="Arial" charset="0"/>
              </a:rPr>
              <a:t>aws</a:t>
            </a:r>
            <a:endParaRPr lang="en-US" sz="2800" dirty="0" smtClean="0">
              <a:latin typeface="Arial" charset="0"/>
              <a:cs typeface="Arial" charset="0"/>
            </a:endParaRP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1188" y="0"/>
            <a:ext cx="7772400" cy="1143000"/>
          </a:xfrm>
        </p:spPr>
        <p:txBody>
          <a:bodyPr/>
          <a:lstStyle/>
          <a:p>
            <a:r>
              <a:rPr lang="en-GB" sz="3600" dirty="0" smtClean="0">
                <a:latin typeface="Arial" charset="0"/>
                <a:cs typeface="Arial" charset="0"/>
              </a:rPr>
              <a:t>How could a new health protection system work?</a:t>
            </a:r>
            <a:endParaRPr lang="en-US" sz="3600" dirty="0" smtClean="0">
              <a:latin typeface="Arial" charset="0"/>
              <a:cs typeface="Arial" charset="0"/>
            </a:endParaRPr>
          </a:p>
        </p:txBody>
      </p:sp>
      <p:sp>
        <p:nvSpPr>
          <p:cNvPr id="24579" name="Content Placeholder 2"/>
          <p:cNvSpPr>
            <a:spLocks noGrp="1"/>
          </p:cNvSpPr>
          <p:nvPr>
            <p:ph idx="1"/>
          </p:nvPr>
        </p:nvSpPr>
        <p:spPr>
          <a:xfrm>
            <a:off x="539750" y="1341438"/>
            <a:ext cx="7843838" cy="5183906"/>
          </a:xfrm>
        </p:spPr>
        <p:txBody>
          <a:bodyPr/>
          <a:lstStyle/>
          <a:p>
            <a:pPr>
              <a:buFontTx/>
              <a:buNone/>
            </a:pPr>
            <a:r>
              <a:rPr lang="en-GB" sz="2400" dirty="0" smtClean="0">
                <a:latin typeface="Arial" charset="0"/>
                <a:cs typeface="Arial" charset="0"/>
              </a:rPr>
              <a:t>1. Accept that neutrality is not appropriate; the abusers of health are the problem and must be stopped</a:t>
            </a:r>
          </a:p>
          <a:p>
            <a:pPr>
              <a:buFontTx/>
              <a:buNone/>
            </a:pPr>
            <a:r>
              <a:rPr lang="en-GB" sz="2400" dirty="0" smtClean="0">
                <a:latin typeface="Arial" charset="0"/>
                <a:cs typeface="Arial" charset="0"/>
              </a:rPr>
              <a:t>2. Identify a current armed conflict for a first attempt at </a:t>
            </a:r>
            <a:r>
              <a:rPr lang="en-GB" sz="2400" dirty="0" smtClean="0">
                <a:latin typeface="Arial" charset="0"/>
                <a:cs typeface="Arial" charset="0"/>
              </a:rPr>
              <a:t>implementation (a pilot project)</a:t>
            </a:r>
            <a:endParaRPr lang="en-GB" sz="2400" dirty="0" smtClean="0">
              <a:latin typeface="Arial" charset="0"/>
              <a:cs typeface="Arial" charset="0"/>
            </a:endParaRPr>
          </a:p>
          <a:p>
            <a:pPr>
              <a:buFontTx/>
              <a:buNone/>
            </a:pPr>
            <a:r>
              <a:rPr lang="en-GB" sz="2400" dirty="0" smtClean="0">
                <a:latin typeface="Arial" charset="0"/>
                <a:cs typeface="Arial" charset="0"/>
              </a:rPr>
              <a:t>3. Involve the ICC in giving formal agreement to act and prevent further war crimes</a:t>
            </a:r>
          </a:p>
          <a:p>
            <a:pPr>
              <a:buFontTx/>
              <a:buNone/>
            </a:pPr>
            <a:r>
              <a:rPr lang="en-GB" sz="2400" dirty="0" smtClean="0">
                <a:latin typeface="Arial" charset="0"/>
                <a:cs typeface="Arial" charset="0"/>
              </a:rPr>
              <a:t>4. Have a UNSC resolution to support actions to be taken, if possible</a:t>
            </a:r>
          </a:p>
          <a:p>
            <a:pPr>
              <a:buFontTx/>
              <a:buNone/>
            </a:pPr>
            <a:r>
              <a:rPr lang="en-GB" sz="2400" dirty="0">
                <a:latin typeface="Arial" charset="0"/>
                <a:cs typeface="Arial" charset="0"/>
              </a:rPr>
              <a:t>5. Ensure that as many members as possible of the protection system are going to act in an ethical manner (perhaps an excess of women?)</a:t>
            </a:r>
          </a:p>
          <a:p>
            <a:pPr>
              <a:buFontTx/>
              <a:buNone/>
            </a:pPr>
            <a:r>
              <a:rPr lang="en-GB" sz="2400" dirty="0">
                <a:latin typeface="Arial" charset="0"/>
                <a:cs typeface="Arial" charset="0"/>
              </a:rPr>
              <a:t>7. Aim for arrest and </a:t>
            </a:r>
            <a:r>
              <a:rPr lang="en-GB" sz="2400" dirty="0" smtClean="0">
                <a:latin typeface="Arial" charset="0"/>
                <a:cs typeface="Arial" charset="0"/>
              </a:rPr>
              <a:t>prosecution for war-crimes rather </a:t>
            </a:r>
            <a:r>
              <a:rPr lang="en-GB" sz="2400" dirty="0">
                <a:latin typeface="Arial" charset="0"/>
                <a:cs typeface="Arial" charset="0"/>
              </a:rPr>
              <a:t>than death/injury of perpetrators</a:t>
            </a:r>
          </a:p>
          <a:p>
            <a:pPr>
              <a:buFontTx/>
              <a:buNone/>
            </a:pPr>
            <a:endParaRPr lang="en-US" sz="2400" dirty="0" smtClean="0">
              <a:latin typeface="Arial"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55650" y="0"/>
            <a:ext cx="7772400" cy="1143000"/>
          </a:xfrm>
        </p:spPr>
        <p:txBody>
          <a:bodyPr/>
          <a:lstStyle/>
          <a:p>
            <a:r>
              <a:rPr lang="en-GB" sz="3600" dirty="0" smtClean="0">
                <a:latin typeface="Arial" charset="0"/>
                <a:cs typeface="Arial" charset="0"/>
              </a:rPr>
              <a:t>How could a new health protection system work?</a:t>
            </a:r>
            <a:endParaRPr lang="en-US" sz="3600" dirty="0" smtClean="0">
              <a:latin typeface="Arial" charset="0"/>
              <a:cs typeface="Arial" charset="0"/>
            </a:endParaRPr>
          </a:p>
        </p:txBody>
      </p:sp>
      <p:sp>
        <p:nvSpPr>
          <p:cNvPr id="26627" name="Content Placeholder 2"/>
          <p:cNvSpPr>
            <a:spLocks noGrp="1"/>
          </p:cNvSpPr>
          <p:nvPr>
            <p:ph idx="1"/>
          </p:nvPr>
        </p:nvSpPr>
        <p:spPr>
          <a:xfrm>
            <a:off x="684213" y="1341438"/>
            <a:ext cx="7920037" cy="5111750"/>
          </a:xfrm>
        </p:spPr>
        <p:txBody>
          <a:bodyPr/>
          <a:lstStyle/>
          <a:p>
            <a:pPr>
              <a:buFontTx/>
              <a:buNone/>
            </a:pPr>
            <a:r>
              <a:rPr lang="en-GB" sz="2400" dirty="0" smtClean="0">
                <a:latin typeface="Arial" charset="0"/>
                <a:cs typeface="Arial" charset="0"/>
              </a:rPr>
              <a:t>8. Combine with protected humanitarian assistance for health </a:t>
            </a:r>
          </a:p>
          <a:p>
            <a:pPr>
              <a:buFontTx/>
              <a:buNone/>
            </a:pPr>
            <a:endParaRPr lang="en-GB" sz="2400" dirty="0" smtClean="0">
              <a:latin typeface="Arial" charset="0"/>
              <a:cs typeface="Arial" charset="0"/>
            </a:endParaRPr>
          </a:p>
          <a:p>
            <a:pPr>
              <a:buFontTx/>
              <a:buNone/>
            </a:pPr>
            <a:r>
              <a:rPr lang="en-GB" sz="2400" dirty="0" smtClean="0">
                <a:latin typeface="Arial" charset="0"/>
                <a:cs typeface="Arial" charset="0"/>
              </a:rPr>
              <a:t>9. Work with government, unless they are responsible for the war crimes</a:t>
            </a:r>
          </a:p>
          <a:p>
            <a:pPr>
              <a:buFontTx/>
              <a:buNone/>
            </a:pPr>
            <a:endParaRPr lang="en-GB" sz="2400" dirty="0" smtClean="0">
              <a:latin typeface="Arial" charset="0"/>
              <a:cs typeface="Arial" charset="0"/>
            </a:endParaRPr>
          </a:p>
          <a:p>
            <a:pPr>
              <a:buFontTx/>
              <a:buNone/>
            </a:pPr>
            <a:r>
              <a:rPr lang="en-GB" sz="2400" dirty="0" smtClean="0">
                <a:latin typeface="Arial" charset="0"/>
                <a:cs typeface="Arial" charset="0"/>
              </a:rPr>
              <a:t>10. Avoid other agendas (political or financial)</a:t>
            </a:r>
          </a:p>
          <a:p>
            <a:pPr>
              <a:buFontTx/>
              <a:buNone/>
            </a:pPr>
            <a:endParaRPr lang="en-GB" sz="2400" dirty="0" smtClean="0">
              <a:latin typeface="Arial" charset="0"/>
              <a:cs typeface="Arial" charset="0"/>
            </a:endParaRPr>
          </a:p>
          <a:p>
            <a:pPr>
              <a:buFontTx/>
              <a:buNone/>
            </a:pPr>
            <a:r>
              <a:rPr lang="en-GB" sz="2400" dirty="0" smtClean="0">
                <a:latin typeface="Arial" charset="0"/>
                <a:cs typeface="Arial" charset="0"/>
              </a:rPr>
              <a:t>11. Have an exit strategy</a:t>
            </a:r>
          </a:p>
          <a:p>
            <a:pPr>
              <a:buFontTx/>
              <a:buNone/>
            </a:pPr>
            <a:endParaRPr lang="en-GB" sz="2400" dirty="0" smtClean="0">
              <a:latin typeface="Arial" charset="0"/>
              <a:cs typeface="Arial" charset="0"/>
            </a:endParaRPr>
          </a:p>
          <a:p>
            <a:pPr>
              <a:buFontTx/>
              <a:buNone/>
            </a:pPr>
            <a:r>
              <a:rPr lang="en-GB" sz="2400" dirty="0" smtClean="0">
                <a:latin typeface="Arial" charset="0"/>
                <a:cs typeface="Arial" charset="0"/>
              </a:rPr>
              <a:t>12. Publicise as a deterrent </a:t>
            </a:r>
            <a:endParaRPr lang="en-US" sz="2400" dirty="0" smtClean="0">
              <a:latin typeface="Arial" charset="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55650" y="0"/>
            <a:ext cx="7772400" cy="1143000"/>
          </a:xfrm>
        </p:spPr>
        <p:txBody>
          <a:bodyPr/>
          <a:lstStyle/>
          <a:p>
            <a:r>
              <a:rPr lang="en-GB" smtClean="0">
                <a:latin typeface="Arial" charset="0"/>
                <a:cs typeface="Arial" charset="0"/>
              </a:rPr>
              <a:t>Conclusions</a:t>
            </a:r>
            <a:endParaRPr lang="en-US" smtClean="0">
              <a:latin typeface="Arial" charset="0"/>
              <a:cs typeface="Arial" charset="0"/>
            </a:endParaRPr>
          </a:p>
        </p:txBody>
      </p:sp>
      <p:sp>
        <p:nvSpPr>
          <p:cNvPr id="23555" name="Content Placeholder 2"/>
          <p:cNvSpPr>
            <a:spLocks noGrp="1"/>
          </p:cNvSpPr>
          <p:nvPr>
            <p:ph idx="1"/>
          </p:nvPr>
        </p:nvSpPr>
        <p:spPr>
          <a:xfrm>
            <a:off x="0" y="1052513"/>
            <a:ext cx="4787900" cy="5545137"/>
          </a:xfrm>
        </p:spPr>
        <p:txBody>
          <a:bodyPr/>
          <a:lstStyle/>
          <a:p>
            <a:pPr marL="0" indent="0">
              <a:spcBef>
                <a:spcPts val="0"/>
              </a:spcBef>
              <a:buFontTx/>
              <a:buNone/>
              <a:defRPr/>
            </a:pPr>
            <a:r>
              <a:rPr lang="en-US" sz="2800" dirty="0" smtClean="0">
                <a:latin typeface="Arial" pitchFamily="34" charset="0"/>
                <a:cs typeface="Arial" pitchFamily="34" charset="0"/>
              </a:rPr>
              <a:t>All professionals concerned</a:t>
            </a:r>
          </a:p>
          <a:p>
            <a:pPr marL="0" indent="0">
              <a:spcBef>
                <a:spcPts val="0"/>
              </a:spcBef>
              <a:buFontTx/>
              <a:buNone/>
              <a:defRPr/>
            </a:pPr>
            <a:r>
              <a:rPr lang="en-US" sz="2800" dirty="0" smtClean="0">
                <a:latin typeface="Arial" pitchFamily="34" charset="0"/>
                <a:cs typeface="Arial" pitchFamily="34" charset="0"/>
              </a:rPr>
              <a:t>with maternal, infant and child healthcare  to lobby for the development of  an adequate international protection  system for health in countries affected by armed conflict </a:t>
            </a:r>
          </a:p>
          <a:p>
            <a:pPr marL="0" indent="0">
              <a:spcBef>
                <a:spcPts val="0"/>
              </a:spcBef>
              <a:buFontTx/>
              <a:buNone/>
              <a:defRPr/>
            </a:pPr>
            <a:endParaRPr lang="en-US" sz="2800" dirty="0" smtClean="0">
              <a:latin typeface="Arial" pitchFamily="34" charset="0"/>
              <a:cs typeface="Arial" pitchFamily="34" charset="0"/>
            </a:endParaRPr>
          </a:p>
          <a:p>
            <a:pPr marL="0" indent="0">
              <a:spcBef>
                <a:spcPts val="0"/>
              </a:spcBef>
              <a:buFontTx/>
              <a:buNone/>
              <a:defRPr/>
            </a:pPr>
            <a:r>
              <a:rPr lang="en-GB" sz="2800" dirty="0" smtClean="0">
                <a:solidFill>
                  <a:srgbClr val="FFFF00"/>
                </a:solidFill>
                <a:latin typeface="Arial" pitchFamily="34" charset="0"/>
                <a:cs typeface="Arial" pitchFamily="34" charset="0"/>
              </a:rPr>
              <a:t>A pilot protection programme</a:t>
            </a:r>
          </a:p>
          <a:p>
            <a:pPr marL="0" indent="0">
              <a:spcBef>
                <a:spcPts val="0"/>
              </a:spcBef>
              <a:buFontTx/>
              <a:buNone/>
              <a:defRPr/>
            </a:pPr>
            <a:r>
              <a:rPr lang="en-GB" sz="2800" dirty="0" smtClean="0">
                <a:solidFill>
                  <a:srgbClr val="FFFF00"/>
                </a:solidFill>
                <a:latin typeface="Arial" pitchFamily="34" charset="0"/>
                <a:cs typeface="Arial" pitchFamily="34" charset="0"/>
              </a:rPr>
              <a:t>in one conflict zone where </a:t>
            </a:r>
          </a:p>
          <a:p>
            <a:pPr marL="0" indent="0">
              <a:spcBef>
                <a:spcPts val="0"/>
              </a:spcBef>
              <a:buFontTx/>
              <a:buNone/>
              <a:defRPr/>
            </a:pPr>
            <a:r>
              <a:rPr lang="en-GB" sz="2800" dirty="0" smtClean="0">
                <a:solidFill>
                  <a:srgbClr val="FFFF00"/>
                </a:solidFill>
                <a:latin typeface="Arial" pitchFamily="34" charset="0"/>
                <a:cs typeface="Arial" pitchFamily="34" charset="0"/>
              </a:rPr>
              <a:t>positive results should be achievable</a:t>
            </a:r>
            <a:endParaRPr lang="en-US" sz="2800" dirty="0" smtClean="0">
              <a:solidFill>
                <a:srgbClr val="FFFF00"/>
              </a:solidFill>
              <a:latin typeface="Arial" pitchFamily="34" charset="0"/>
              <a:cs typeface="Arial" pitchFamily="34" charset="0"/>
            </a:endParaRPr>
          </a:p>
          <a:p>
            <a:pPr>
              <a:defRPr/>
            </a:pPr>
            <a:endParaRPr lang="en-US" dirty="0" smtClean="0"/>
          </a:p>
        </p:txBody>
      </p:sp>
      <p:pic>
        <p:nvPicPr>
          <p:cNvPr id="27652" name="Picture 4" descr="D:\ICHG\Child rape Darfur revised.JPG"/>
          <p:cNvPicPr>
            <a:picLocks noChangeAspect="1" noChangeArrowheads="1"/>
          </p:cNvPicPr>
          <p:nvPr/>
        </p:nvPicPr>
        <p:blipFill>
          <a:blip r:embed="rId3" cstate="email"/>
          <a:srcRect l="12331" r="7135"/>
          <a:stretch>
            <a:fillRect/>
          </a:stretch>
        </p:blipFill>
        <p:spPr bwMode="auto">
          <a:xfrm>
            <a:off x="5226050" y="1052513"/>
            <a:ext cx="3917950" cy="2447925"/>
          </a:xfrm>
          <a:prstGeom prst="rect">
            <a:avLst/>
          </a:prstGeom>
          <a:noFill/>
          <a:ln w="9525">
            <a:noFill/>
            <a:miter lim="800000"/>
            <a:headEnd/>
            <a:tailEnd/>
          </a:ln>
        </p:spPr>
      </p:pic>
      <p:pic>
        <p:nvPicPr>
          <p:cNvPr id="27653" name="Picture 4"/>
          <p:cNvPicPr>
            <a:picLocks noChangeAspect="1" noChangeArrowheads="1"/>
          </p:cNvPicPr>
          <p:nvPr/>
        </p:nvPicPr>
        <p:blipFill>
          <a:blip r:embed="rId4" cstate="email"/>
          <a:srcRect l="38588" t="23158" r="39354" b="18410"/>
          <a:stretch>
            <a:fillRect/>
          </a:stretch>
        </p:blipFill>
        <p:spPr bwMode="auto">
          <a:xfrm>
            <a:off x="6948488" y="3644900"/>
            <a:ext cx="1900237" cy="2852738"/>
          </a:xfrm>
          <a:prstGeom prst="rect">
            <a:avLst/>
          </a:prstGeom>
          <a:noFill/>
          <a:ln w="9525">
            <a:noFill/>
            <a:miter lim="800000"/>
            <a:headEnd/>
            <a:tailEnd/>
          </a:ln>
        </p:spPr>
      </p:pic>
      <p:pic>
        <p:nvPicPr>
          <p:cNvPr id="27654" name="Picture 4"/>
          <p:cNvPicPr>
            <a:picLocks noChangeAspect="1" noChangeArrowheads="1"/>
          </p:cNvPicPr>
          <p:nvPr/>
        </p:nvPicPr>
        <p:blipFill>
          <a:blip r:embed="rId5" cstate="email"/>
          <a:srcRect/>
          <a:stretch>
            <a:fillRect/>
          </a:stretch>
        </p:blipFill>
        <p:spPr bwMode="auto">
          <a:xfrm>
            <a:off x="4716463" y="3716338"/>
            <a:ext cx="1760537" cy="263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55649" y="333375"/>
            <a:ext cx="7991475" cy="1143000"/>
          </a:xfrm>
        </p:spPr>
        <p:txBody>
          <a:bodyPr/>
          <a:lstStyle/>
          <a:p>
            <a:r>
              <a:rPr lang="en-GB" sz="3200" dirty="0" smtClean="0">
                <a:solidFill>
                  <a:srgbClr val="FFFF00"/>
                </a:solidFill>
                <a:latin typeface="Arial" charset="0"/>
                <a:cs typeface="Arial" charset="0"/>
              </a:rPr>
              <a:t>Protection of civilians during armed conflict</a:t>
            </a:r>
          </a:p>
        </p:txBody>
      </p:sp>
      <p:sp>
        <p:nvSpPr>
          <p:cNvPr id="12291" name="Rectangle 3"/>
          <p:cNvSpPr>
            <a:spLocks noGrp="1" noChangeArrowheads="1"/>
          </p:cNvSpPr>
          <p:nvPr>
            <p:ph type="body" idx="1"/>
          </p:nvPr>
        </p:nvSpPr>
        <p:spPr>
          <a:xfrm>
            <a:off x="250825" y="1981200"/>
            <a:ext cx="8496300" cy="4327525"/>
          </a:xfrm>
        </p:spPr>
        <p:txBody>
          <a:bodyPr/>
          <a:lstStyle/>
          <a:p>
            <a:pPr>
              <a:lnSpc>
                <a:spcPct val="90000"/>
              </a:lnSpc>
              <a:buFontTx/>
              <a:buNone/>
            </a:pPr>
            <a:r>
              <a:rPr lang="en-GB" sz="2800" smtClean="0">
                <a:latin typeface="Arial" charset="0"/>
                <a:cs typeface="Arial" charset="0"/>
              </a:rPr>
              <a:t>	</a:t>
            </a:r>
            <a:r>
              <a:rPr lang="en-GB" smtClean="0">
                <a:latin typeface="Arial" charset="0"/>
                <a:cs typeface="Arial" charset="0"/>
              </a:rPr>
              <a:t>The primary responsibility for the protection of civilians rests with the Governments of countries</a:t>
            </a:r>
          </a:p>
          <a:p>
            <a:pPr>
              <a:lnSpc>
                <a:spcPct val="90000"/>
              </a:lnSpc>
              <a:buFontTx/>
              <a:buNone/>
            </a:pPr>
            <a:endParaRPr lang="en-GB" smtClean="0">
              <a:latin typeface="Arial" charset="0"/>
              <a:cs typeface="Arial" charset="0"/>
            </a:endParaRPr>
          </a:p>
          <a:p>
            <a:pPr>
              <a:lnSpc>
                <a:spcPct val="90000"/>
              </a:lnSpc>
              <a:buFontTx/>
              <a:buNone/>
            </a:pPr>
            <a:r>
              <a:rPr lang="en-GB" smtClean="0">
                <a:latin typeface="Arial" charset="0"/>
                <a:cs typeface="Arial" charset="0"/>
              </a:rPr>
              <a:t>	In the Millennium Declaration, UN Member States pledged to </a:t>
            </a:r>
            <a:r>
              <a:rPr lang="en-GB" i="1" smtClean="0">
                <a:solidFill>
                  <a:schemeClr val="tx2"/>
                </a:solidFill>
                <a:latin typeface="Arial" charset="0"/>
                <a:cs typeface="Arial" charset="0"/>
              </a:rPr>
              <a:t>"expand and strengthen the protection of civilians in complex emergencies."</a:t>
            </a:r>
            <a:r>
              <a:rPr lang="en-GB" i="1" smtClean="0">
                <a:latin typeface="Arial" charset="0"/>
                <a:cs typeface="Arial"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4213" y="0"/>
            <a:ext cx="7772400" cy="1143000"/>
          </a:xfrm>
        </p:spPr>
        <p:txBody>
          <a:bodyPr/>
          <a:lstStyle/>
          <a:p>
            <a:r>
              <a:rPr lang="en-GB" sz="3600" smtClean="0">
                <a:latin typeface="Arial" charset="0"/>
                <a:cs typeface="Arial" charset="0"/>
              </a:rPr>
              <a:t>UNOCHA 2011</a:t>
            </a:r>
          </a:p>
        </p:txBody>
      </p:sp>
      <p:sp>
        <p:nvSpPr>
          <p:cNvPr id="18435" name="Rectangle 3"/>
          <p:cNvSpPr>
            <a:spLocks noGrp="1" noChangeArrowheads="1"/>
          </p:cNvSpPr>
          <p:nvPr>
            <p:ph type="body" idx="1"/>
          </p:nvPr>
        </p:nvSpPr>
        <p:spPr>
          <a:xfrm>
            <a:off x="0" y="1196975"/>
            <a:ext cx="5292725" cy="6021388"/>
          </a:xfrm>
        </p:spPr>
        <p:txBody>
          <a:bodyPr/>
          <a:lstStyle/>
          <a:p>
            <a:pPr>
              <a:lnSpc>
                <a:spcPct val="80000"/>
              </a:lnSpc>
              <a:buFontTx/>
              <a:buNone/>
            </a:pPr>
            <a:r>
              <a:rPr lang="en-GB" sz="2800" smtClean="0">
                <a:latin typeface="Arial" charset="0"/>
                <a:cs typeface="Arial" charset="0"/>
              </a:rPr>
              <a:t>   “</a:t>
            </a:r>
            <a:r>
              <a:rPr lang="en-GB" sz="2800" i="1" smtClean="0">
                <a:latin typeface="Arial" charset="0"/>
                <a:cs typeface="Arial" charset="0"/>
              </a:rPr>
              <a:t>Grave violations of international humanitarian and human rights law and blatant disrespect for the normative framework of humanity that has emerged over the past 50 years is common to many of these conflicts.</a:t>
            </a:r>
          </a:p>
          <a:p>
            <a:pPr>
              <a:lnSpc>
                <a:spcPct val="80000"/>
              </a:lnSpc>
              <a:buFontTx/>
              <a:buNone/>
            </a:pPr>
            <a:r>
              <a:rPr lang="en-GB" sz="2800" i="1" smtClean="0">
                <a:latin typeface="Arial" charset="0"/>
                <a:cs typeface="Arial" charset="0"/>
              </a:rPr>
              <a:t> Civilians have become the primary target of attack motivated by ethnic or religious hatred, political confrontation or simply ruthless pursuit of economic interests”</a:t>
            </a:r>
            <a:r>
              <a:rPr lang="en-GB" sz="2800" smtClean="0">
                <a:latin typeface="Arial" charset="0"/>
                <a:cs typeface="Arial" charset="0"/>
              </a:rPr>
              <a:t> </a:t>
            </a:r>
          </a:p>
        </p:txBody>
      </p:sp>
      <p:pic>
        <p:nvPicPr>
          <p:cNvPr id="18436" name="Picture 2" descr="clinic jal"/>
          <p:cNvPicPr>
            <a:picLocks noChangeAspect="1" noChangeArrowheads="1"/>
          </p:cNvPicPr>
          <p:nvPr/>
        </p:nvPicPr>
        <p:blipFill>
          <a:blip r:embed="rId2" cstate="email"/>
          <a:srcRect l="34250" r="10626"/>
          <a:stretch>
            <a:fillRect/>
          </a:stretch>
        </p:blipFill>
        <p:spPr bwMode="auto">
          <a:xfrm>
            <a:off x="5618163" y="1341438"/>
            <a:ext cx="3525837" cy="4795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1188" y="0"/>
            <a:ext cx="7777162" cy="1314450"/>
          </a:xfrm>
          <a:noFill/>
        </p:spPr>
        <p:txBody>
          <a:bodyPr lIns="92075" tIns="46038" rIns="92075" bIns="46038" anchor="b"/>
          <a:lstStyle/>
          <a:p>
            <a:pPr eaLnBrk="1" hangingPunct="1"/>
            <a:r>
              <a:rPr lang="en-GB" sz="2800" b="1" smtClean="0">
                <a:latin typeface="Arial" charset="0"/>
                <a:cs typeface="Arial" charset="0"/>
              </a:rPr>
              <a:t>Maternal mortality in 72 (37%)  of countries  where armed conflict 1990 -2010</a:t>
            </a:r>
            <a:r>
              <a:rPr lang="en-GB" smtClean="0">
                <a:latin typeface="Arial" charset="0"/>
                <a:cs typeface="Arial" charset="0"/>
              </a:rPr>
              <a:t> </a:t>
            </a:r>
          </a:p>
        </p:txBody>
      </p:sp>
      <p:sp>
        <p:nvSpPr>
          <p:cNvPr id="28675" name="Rectangle 3"/>
          <p:cNvSpPr>
            <a:spLocks noGrp="1" noChangeArrowheads="1"/>
          </p:cNvSpPr>
          <p:nvPr>
            <p:ph type="body" idx="1"/>
          </p:nvPr>
        </p:nvSpPr>
        <p:spPr>
          <a:xfrm>
            <a:off x="539750" y="2276475"/>
            <a:ext cx="8001000" cy="3336925"/>
          </a:xfrm>
          <a:noFill/>
          <a:ln w="3175">
            <a:solidFill>
              <a:schemeClr val="tx1"/>
            </a:solidFill>
          </a:ln>
        </p:spPr>
        <p:txBody>
          <a:bodyPr lIns="92075" tIns="46038" rIns="92075" bIns="46038"/>
          <a:lstStyle/>
          <a:p>
            <a:pPr lvl="1">
              <a:buFontTx/>
              <a:buChar char="•"/>
            </a:pPr>
            <a:endParaRPr lang="en-GB" smtClean="0">
              <a:latin typeface="Arial" charset="0"/>
              <a:cs typeface="Arial" charset="0"/>
            </a:endParaRPr>
          </a:p>
          <a:p>
            <a:pPr lvl="1">
              <a:buFontTx/>
              <a:buChar char="•"/>
            </a:pPr>
            <a:r>
              <a:rPr lang="en-GB" smtClean="0">
                <a:latin typeface="Arial" charset="0"/>
                <a:cs typeface="Arial" charset="0"/>
              </a:rPr>
              <a:t>38 (53%) maternal mortality ratios &gt; 200/100,000 live births </a:t>
            </a:r>
          </a:p>
          <a:p>
            <a:pPr lvl="1">
              <a:buFontTx/>
              <a:buChar char="•"/>
            </a:pPr>
            <a:endParaRPr lang="en-GB" smtClean="0">
              <a:latin typeface="Arial" charset="0"/>
              <a:cs typeface="Arial" charset="0"/>
            </a:endParaRPr>
          </a:p>
          <a:p>
            <a:pPr lvl="1">
              <a:buFontTx/>
              <a:buChar char="•"/>
            </a:pPr>
            <a:r>
              <a:rPr lang="en-GB" smtClean="0">
                <a:latin typeface="Arial" charset="0"/>
                <a:cs typeface="Arial" charset="0"/>
              </a:rPr>
              <a:t>with 21 &gt; 500 and 4 &gt; 1000/100,000 live births</a:t>
            </a:r>
          </a:p>
        </p:txBody>
      </p:sp>
    </p:spTree>
  </p:cSld>
  <p:clrMapOvr>
    <a:masterClrMapping/>
  </p:clrMapOvr>
  <p:transition>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109" name="Group 397"/>
          <p:cNvGraphicFramePr>
            <a:graphicFrameLocks noGrp="1"/>
          </p:cNvGraphicFramePr>
          <p:nvPr/>
        </p:nvGraphicFramePr>
        <p:xfrm>
          <a:off x="755650" y="0"/>
          <a:ext cx="7488238" cy="6858003"/>
        </p:xfrm>
        <a:graphic>
          <a:graphicData uri="http://schemas.openxmlformats.org/drawingml/2006/table">
            <a:tbl>
              <a:tblPr/>
              <a:tblGrid>
                <a:gridCol w="1457325"/>
                <a:gridCol w="1384300"/>
                <a:gridCol w="1549400"/>
                <a:gridCol w="1547813"/>
                <a:gridCol w="1549400"/>
              </a:tblGrid>
              <a:tr h="1744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Country</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N under 5 deaths per yr/50 million  population</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N. Infant deaths/yr/50 million  population</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N. neonatal deaths/yr/50 million population</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N. Maternal deaths/yr/50 million population</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grid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       </a:t>
                      </a: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Countries where armed conflict 2010</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48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Chad</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473,803</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281,108</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102,015</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27,204</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9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Afghanistan</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460,088</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309,808</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120,224</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32,368</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DRC</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441,581</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279,594</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115,388</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14,867</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Somalia</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396,180</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239,909</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114,452</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26,412</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CAR</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297,711</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194,992</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78,345</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14,799</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grid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Countries exporting small arms and light weapons in 2009</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32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USA</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5,608</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4,907</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2,804</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168</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Bulgaria</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4,830</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3,864</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2,415</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63</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UK</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3,648</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3,040</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1,824</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73</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Norway</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1,809</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1,809</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1,206</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42</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France</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2,388</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1,791</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1,194</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47</a:t>
                      </a:r>
                      <a:endParaRPr kumimoji="0" lang="en-GB" sz="18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3200" dirty="0" smtClean="0"/>
              <a:t>Main health consequences of conflict</a:t>
            </a:r>
            <a:endParaRPr lang="en-US" sz="3200" dirty="0"/>
          </a:p>
        </p:txBody>
      </p:sp>
      <p:sp>
        <p:nvSpPr>
          <p:cNvPr id="3" name="Content Placeholder 2"/>
          <p:cNvSpPr>
            <a:spLocks noGrp="1"/>
          </p:cNvSpPr>
          <p:nvPr>
            <p:ph idx="1"/>
          </p:nvPr>
        </p:nvSpPr>
        <p:spPr>
          <a:xfrm>
            <a:off x="179512" y="1143000"/>
            <a:ext cx="8712968" cy="5454352"/>
          </a:xfrm>
        </p:spPr>
        <p:txBody>
          <a:bodyPr/>
          <a:lstStyle/>
          <a:p>
            <a:pPr marL="0" indent="0">
              <a:buNone/>
            </a:pPr>
            <a:r>
              <a:rPr lang="en-US" sz="2800" dirty="0" smtClean="0">
                <a:solidFill>
                  <a:srgbClr val="FF0000"/>
                </a:solidFill>
              </a:rPr>
              <a:t>Not </a:t>
            </a:r>
            <a:r>
              <a:rPr lang="en-US" sz="2800" dirty="0" smtClean="0">
                <a:solidFill>
                  <a:srgbClr val="FF0000"/>
                </a:solidFill>
              </a:rPr>
              <a:t>just for the </a:t>
            </a:r>
            <a:r>
              <a:rPr lang="en-US" sz="2800" dirty="0" smtClean="0">
                <a:solidFill>
                  <a:srgbClr val="FF0000"/>
                </a:solidFill>
              </a:rPr>
              <a:t>child his/herself but </a:t>
            </a:r>
            <a:r>
              <a:rPr lang="en-US" sz="2800" dirty="0" smtClean="0">
                <a:solidFill>
                  <a:srgbClr val="FF0000"/>
                </a:solidFill>
              </a:rPr>
              <a:t>also through effects on his/her mother </a:t>
            </a:r>
            <a:r>
              <a:rPr lang="en-US" sz="2800" dirty="0" smtClean="0">
                <a:solidFill>
                  <a:srgbClr val="FF0000"/>
                </a:solidFill>
              </a:rPr>
              <a:t>and family:</a:t>
            </a:r>
          </a:p>
          <a:p>
            <a:endParaRPr lang="en-US" sz="2800" dirty="0" smtClean="0"/>
          </a:p>
          <a:p>
            <a:r>
              <a:rPr lang="en-US" sz="2800" dirty="0" smtClean="0"/>
              <a:t>Death and permanent injuries: physical, sexual and psychological</a:t>
            </a:r>
          </a:p>
          <a:p>
            <a:r>
              <a:rPr lang="en-US" sz="2800" dirty="0" smtClean="0"/>
              <a:t>Deliberate impedance of health workers and damage to health facilities by armed factions </a:t>
            </a:r>
          </a:p>
          <a:p>
            <a:r>
              <a:rPr lang="en-US" sz="2800" dirty="0" smtClean="0"/>
              <a:t>Malnutrition</a:t>
            </a:r>
          </a:p>
          <a:p>
            <a:r>
              <a:rPr lang="en-US" sz="2800" dirty="0" smtClean="0"/>
              <a:t>Lack of immunization</a:t>
            </a:r>
          </a:p>
          <a:p>
            <a:r>
              <a:rPr lang="en-US" sz="2800" dirty="0" smtClean="0"/>
              <a:t>Water and sanitation destruction and spread of infections such as cholera</a:t>
            </a:r>
          </a:p>
          <a:p>
            <a:endParaRPr lang="en-US" dirty="0"/>
          </a:p>
        </p:txBody>
      </p:sp>
    </p:spTree>
    <p:extLst>
      <p:ext uri="{BB962C8B-B14F-4D97-AF65-F5344CB8AC3E}">
        <p14:creationId xmlns:p14="http://schemas.microsoft.com/office/powerpoint/2010/main" val="1460752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55650" y="0"/>
            <a:ext cx="7772400" cy="1143000"/>
          </a:xfrm>
        </p:spPr>
        <p:txBody>
          <a:bodyPr/>
          <a:lstStyle/>
          <a:p>
            <a:r>
              <a:rPr lang="en-GB" sz="3600" smtClean="0">
                <a:latin typeface="Arial" charset="0"/>
                <a:cs typeface="Arial" charset="0"/>
              </a:rPr>
              <a:t>Vulnerability of women and girls</a:t>
            </a:r>
          </a:p>
        </p:txBody>
      </p:sp>
      <p:sp>
        <p:nvSpPr>
          <p:cNvPr id="30723" name="Rectangle 3"/>
          <p:cNvSpPr>
            <a:spLocks noGrp="1" noChangeArrowheads="1"/>
          </p:cNvSpPr>
          <p:nvPr>
            <p:ph type="body" idx="1"/>
          </p:nvPr>
        </p:nvSpPr>
        <p:spPr>
          <a:xfrm>
            <a:off x="611188" y="1268413"/>
            <a:ext cx="7921625" cy="5589587"/>
          </a:xfrm>
        </p:spPr>
        <p:txBody>
          <a:bodyPr/>
          <a:lstStyle/>
          <a:p>
            <a:r>
              <a:rPr lang="en-GB" b="1" i="1" smtClean="0">
                <a:latin typeface="Arial" charset="0"/>
                <a:cs typeface="Arial" charset="0"/>
              </a:rPr>
              <a:t>Rape is used as a weapon of war </a:t>
            </a:r>
          </a:p>
          <a:p>
            <a:r>
              <a:rPr lang="en-GB" smtClean="0">
                <a:latin typeface="Arial" charset="0"/>
                <a:cs typeface="Arial" charset="0"/>
              </a:rPr>
              <a:t>Women and girls are vulnerable to sexual violence, trafficking and mutilation, whether at home, in flight or in camps for displaced populations</a:t>
            </a:r>
          </a:p>
          <a:p>
            <a:r>
              <a:rPr lang="en-GB" smtClean="0">
                <a:latin typeface="Arial" charset="0"/>
                <a:cs typeface="Arial" charset="0"/>
              </a:rPr>
              <a:t>The trauma for female victims of sexual violence continues even when the conflict is over, as they are frequently shunned, ostracized and further stigmatized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55650" y="0"/>
            <a:ext cx="7772400" cy="1143000"/>
          </a:xfrm>
        </p:spPr>
        <p:txBody>
          <a:bodyPr/>
          <a:lstStyle/>
          <a:p>
            <a:r>
              <a:rPr lang="en-GB" sz="4000" smtClean="0">
                <a:latin typeface="Arial" charset="0"/>
                <a:cs typeface="Arial" charset="0"/>
              </a:rPr>
              <a:t>Vulnerability of women and girls</a:t>
            </a:r>
          </a:p>
        </p:txBody>
      </p:sp>
      <p:sp>
        <p:nvSpPr>
          <p:cNvPr id="31747" name="Rectangle 3"/>
          <p:cNvSpPr>
            <a:spLocks noGrp="1" noChangeArrowheads="1"/>
          </p:cNvSpPr>
          <p:nvPr>
            <p:ph type="body" idx="1"/>
          </p:nvPr>
        </p:nvSpPr>
        <p:spPr>
          <a:xfrm>
            <a:off x="0" y="1052513"/>
            <a:ext cx="8027988" cy="3384550"/>
          </a:xfrm>
        </p:spPr>
        <p:txBody>
          <a:bodyPr/>
          <a:lstStyle/>
          <a:p>
            <a:pPr>
              <a:lnSpc>
                <a:spcPct val="80000"/>
              </a:lnSpc>
            </a:pPr>
            <a:r>
              <a:rPr lang="en-GB" sz="2800" smtClean="0">
                <a:latin typeface="Arial" charset="0"/>
                <a:cs typeface="Arial" charset="0"/>
              </a:rPr>
              <a:t>Less able to protect themselves from violence</a:t>
            </a:r>
          </a:p>
          <a:p>
            <a:pPr>
              <a:lnSpc>
                <a:spcPct val="80000"/>
              </a:lnSpc>
            </a:pPr>
            <a:r>
              <a:rPr lang="en-GB" sz="2800" smtClean="0">
                <a:latin typeface="Arial" charset="0"/>
                <a:cs typeface="Arial" charset="0"/>
              </a:rPr>
              <a:t>Risk of serious infection, such as HIV and hepatitis</a:t>
            </a:r>
          </a:p>
          <a:p>
            <a:pPr>
              <a:lnSpc>
                <a:spcPct val="80000"/>
              </a:lnSpc>
            </a:pPr>
            <a:r>
              <a:rPr lang="en-GB" sz="2800" smtClean="0">
                <a:latin typeface="Arial" charset="0"/>
                <a:cs typeface="Arial" charset="0"/>
              </a:rPr>
              <a:t>Possibility of pregnancy that may result in miscarriage and heavy blood loss which, in the absence of blood transfusion or basic surgery, can be life threatening. </a:t>
            </a:r>
          </a:p>
          <a:p>
            <a:pPr>
              <a:lnSpc>
                <a:spcPct val="80000"/>
              </a:lnSpc>
            </a:pPr>
            <a:r>
              <a:rPr lang="en-GB" sz="2800" smtClean="0">
                <a:latin typeface="Arial" charset="0"/>
                <a:cs typeface="Arial" charset="0"/>
              </a:rPr>
              <a:t>High prevalence of septic abortion following self or non-professional attempts to end the pregnancy</a:t>
            </a:r>
          </a:p>
        </p:txBody>
      </p:sp>
      <p:pic>
        <p:nvPicPr>
          <p:cNvPr id="31748" name="Picture 4" descr="D:\ICHG\Child rape Darfur revised.JPG"/>
          <p:cNvPicPr>
            <a:picLocks noChangeAspect="1" noChangeArrowheads="1"/>
          </p:cNvPicPr>
          <p:nvPr/>
        </p:nvPicPr>
        <p:blipFill>
          <a:blip r:embed="rId2" cstate="email"/>
          <a:srcRect l="12331" r="7135"/>
          <a:stretch>
            <a:fillRect/>
          </a:stretch>
        </p:blipFill>
        <p:spPr bwMode="auto">
          <a:xfrm>
            <a:off x="6156325" y="4568825"/>
            <a:ext cx="2987675"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260350"/>
            <a:ext cx="7772400" cy="1143000"/>
          </a:xfrm>
        </p:spPr>
        <p:txBody>
          <a:bodyPr/>
          <a:lstStyle/>
          <a:p>
            <a:r>
              <a:rPr lang="en-GB" sz="3600" smtClean="0">
                <a:latin typeface="Arial" charset="0"/>
                <a:cs typeface="Arial" charset="0"/>
              </a:rPr>
              <a:t>Vulnerability of women and girls</a:t>
            </a:r>
          </a:p>
        </p:txBody>
      </p:sp>
      <p:sp>
        <p:nvSpPr>
          <p:cNvPr id="32771" name="Rectangle 3"/>
          <p:cNvSpPr>
            <a:spLocks noGrp="1" noChangeArrowheads="1"/>
          </p:cNvSpPr>
          <p:nvPr>
            <p:ph type="body" idx="1"/>
          </p:nvPr>
        </p:nvSpPr>
        <p:spPr>
          <a:xfrm>
            <a:off x="539750" y="1341438"/>
            <a:ext cx="7993063" cy="5516562"/>
          </a:xfrm>
        </p:spPr>
        <p:txBody>
          <a:bodyPr/>
          <a:lstStyle/>
          <a:p>
            <a:r>
              <a:rPr lang="en-GB" smtClean="0">
                <a:latin typeface="Arial" charset="0"/>
                <a:cs typeface="Arial" charset="0"/>
              </a:rPr>
              <a:t>In Darfur, Sudan a doctor witnessed militia </a:t>
            </a:r>
            <a:r>
              <a:rPr lang="en-GB" i="1" smtClean="0">
                <a:latin typeface="Arial" charset="0"/>
                <a:cs typeface="Arial" charset="0"/>
              </a:rPr>
              <a:t>“surrounding a girls' school and holding over 40 girls, as young as eight, and their teachers in a primary school, and, while the army stood guard, the militia repeatedly gang-raped the girls”.</a:t>
            </a:r>
            <a:r>
              <a:rPr lang="en-GB" smtClean="0">
                <a:latin typeface="Arial" charset="0"/>
                <a:cs typeface="Arial" charset="0"/>
              </a:rPr>
              <a:t>  </a:t>
            </a:r>
          </a:p>
          <a:p>
            <a:r>
              <a:rPr lang="en-GB" smtClean="0">
                <a:latin typeface="Arial" charset="0"/>
                <a:cs typeface="Arial" charset="0"/>
              </a:rPr>
              <a:t>A film accompanying this report describes how the fetuses of pregnant women were ripped out by armed gangs and the newborn girls raped before being killed </a:t>
            </a:r>
          </a:p>
          <a:p>
            <a:endParaRPr lang="en-GB"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1188" y="0"/>
            <a:ext cx="7772400" cy="1143000"/>
          </a:xfrm>
        </p:spPr>
        <p:txBody>
          <a:bodyPr/>
          <a:lstStyle/>
          <a:p>
            <a:r>
              <a:rPr lang="en-GB" sz="3200" smtClean="0">
                <a:latin typeface="Arial" charset="0"/>
                <a:cs typeface="Arial" charset="0"/>
              </a:rPr>
              <a:t>Vulnerability of women and girls</a:t>
            </a:r>
            <a:br>
              <a:rPr lang="en-GB" sz="3200" smtClean="0">
                <a:latin typeface="Arial" charset="0"/>
                <a:cs typeface="Arial" charset="0"/>
              </a:rPr>
            </a:br>
            <a:r>
              <a:rPr lang="en-GB" sz="3200" smtClean="0">
                <a:latin typeface="Arial" charset="0"/>
                <a:cs typeface="Arial" charset="0"/>
              </a:rPr>
              <a:t>UN Security Council 2000</a:t>
            </a:r>
          </a:p>
        </p:txBody>
      </p:sp>
      <p:sp>
        <p:nvSpPr>
          <p:cNvPr id="33795" name="Rectangle 3"/>
          <p:cNvSpPr>
            <a:spLocks noGrp="1" noChangeArrowheads="1"/>
          </p:cNvSpPr>
          <p:nvPr>
            <p:ph type="body" idx="1"/>
          </p:nvPr>
        </p:nvSpPr>
        <p:spPr>
          <a:xfrm>
            <a:off x="323850" y="1268413"/>
            <a:ext cx="3887788" cy="5040312"/>
          </a:xfrm>
        </p:spPr>
        <p:txBody>
          <a:bodyPr/>
          <a:lstStyle/>
          <a:p>
            <a:r>
              <a:rPr lang="en-GB" sz="2400" smtClean="0">
                <a:latin typeface="Arial" charset="0"/>
                <a:cs typeface="Arial" charset="0"/>
              </a:rPr>
              <a:t>First ever resolution on women and peace and security</a:t>
            </a:r>
          </a:p>
          <a:p>
            <a:endParaRPr lang="en-GB" sz="2400" smtClean="0">
              <a:latin typeface="Arial" charset="0"/>
              <a:cs typeface="Arial" charset="0"/>
            </a:endParaRPr>
          </a:p>
          <a:p>
            <a:r>
              <a:rPr lang="en-GB" sz="2400" smtClean="0">
                <a:latin typeface="Arial" charset="0"/>
                <a:cs typeface="Arial" charset="0"/>
              </a:rPr>
              <a:t>Called for prosecution of crimes against women, for </a:t>
            </a:r>
            <a:r>
              <a:rPr lang="en-GB" sz="2400" u="sng" smtClean="0">
                <a:latin typeface="Arial" charset="0"/>
                <a:cs typeface="Arial" charset="0"/>
              </a:rPr>
              <a:t>increased protection of women and girls during war,</a:t>
            </a:r>
            <a:r>
              <a:rPr lang="en-GB" sz="2400" smtClean="0">
                <a:latin typeface="Arial" charset="0"/>
                <a:cs typeface="Arial" charset="0"/>
              </a:rPr>
              <a:t> and for more women to participate in decision-making in conflict resolution and peace processes </a:t>
            </a:r>
          </a:p>
        </p:txBody>
      </p:sp>
      <p:pic>
        <p:nvPicPr>
          <p:cNvPr id="33796" name="Picture 4"/>
          <p:cNvPicPr>
            <a:picLocks noChangeAspect="1" noChangeArrowheads="1"/>
          </p:cNvPicPr>
          <p:nvPr/>
        </p:nvPicPr>
        <p:blipFill>
          <a:blip r:embed="rId2" cstate="email"/>
          <a:srcRect l="38588" t="23158" r="39354" b="18410"/>
          <a:stretch>
            <a:fillRect/>
          </a:stretch>
        </p:blipFill>
        <p:spPr bwMode="auto">
          <a:xfrm>
            <a:off x="5076825" y="1125538"/>
            <a:ext cx="3482975" cy="5227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1188" y="260350"/>
            <a:ext cx="7772400" cy="1143000"/>
          </a:xfrm>
        </p:spPr>
        <p:txBody>
          <a:bodyPr/>
          <a:lstStyle/>
          <a:p>
            <a:r>
              <a:rPr lang="en-GB" sz="2800" smtClean="0">
                <a:latin typeface="Arial" charset="0"/>
                <a:cs typeface="Arial" charset="0"/>
              </a:rPr>
              <a:t>(22</a:t>
            </a:r>
            <a:r>
              <a:rPr lang="en-GB" sz="2800" baseline="30000" smtClean="0">
                <a:latin typeface="Arial" charset="0"/>
                <a:cs typeface="Arial" charset="0"/>
              </a:rPr>
              <a:t>nd</a:t>
            </a:r>
            <a:r>
              <a:rPr lang="en-GB" sz="2800" smtClean="0">
                <a:latin typeface="Arial" charset="0"/>
                <a:cs typeface="Arial" charset="0"/>
              </a:rPr>
              <a:t> November 2010) The Emergency Relief Coordinator for UNOCHA and Under Secretary General for Humanitarian Affairs at the UN, Baroness Amos</a:t>
            </a:r>
            <a:endParaRPr lang="en-US" sz="2800" smtClean="0">
              <a:latin typeface="Arial" charset="0"/>
              <a:cs typeface="Arial" charset="0"/>
            </a:endParaRPr>
          </a:p>
        </p:txBody>
      </p:sp>
      <p:sp>
        <p:nvSpPr>
          <p:cNvPr id="34819" name="Content Placeholder 2"/>
          <p:cNvSpPr>
            <a:spLocks noGrp="1"/>
          </p:cNvSpPr>
          <p:nvPr>
            <p:ph idx="1"/>
          </p:nvPr>
        </p:nvSpPr>
        <p:spPr>
          <a:xfrm>
            <a:off x="0" y="2033588"/>
            <a:ext cx="9144000" cy="4824412"/>
          </a:xfrm>
        </p:spPr>
        <p:txBody>
          <a:bodyPr/>
          <a:lstStyle/>
          <a:p>
            <a:pPr>
              <a:buFontTx/>
              <a:buNone/>
            </a:pPr>
            <a:r>
              <a:rPr lang="en-GB" sz="2800" i="1" smtClean="0">
                <a:latin typeface="Arial" charset="0"/>
                <a:cs typeface="Arial" charset="0"/>
              </a:rPr>
              <a:t>“The Secretary-General’s report paints a very bleak picture of the state of the protection of civilians.  Any positive and encouraging developments are heavily outweighed by what is happening on the ground: the continuing and frequent failure of parties to conflict to observe their international legal obligations to protect civilians.  Complementary to this is the failure of national authorities and the international community more broadly to ensure their accountability in any meaningful, comprehensive and systematic sense”</a:t>
            </a:r>
            <a:r>
              <a:rPr lang="en-GB" sz="2800" smtClean="0">
                <a:latin typeface="Arial" charset="0"/>
                <a:cs typeface="Arial" charset="0"/>
              </a:rPr>
              <a:t> </a:t>
            </a:r>
            <a:endParaRPr lang="en-US"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cstate="email"/>
          <a:srcRect/>
          <a:stretch>
            <a:fillRect/>
          </a:stretch>
        </p:blipFill>
        <p:spPr bwMode="auto">
          <a:xfrm>
            <a:off x="395288" y="0"/>
            <a:ext cx="8532812" cy="5575300"/>
          </a:xfrm>
          <a:prstGeom prst="rect">
            <a:avLst/>
          </a:prstGeom>
          <a:noFill/>
          <a:ln w="9525">
            <a:noFill/>
            <a:miter lim="800000"/>
            <a:headEnd/>
            <a:tailEnd/>
          </a:ln>
        </p:spPr>
      </p:pic>
      <p:sp>
        <p:nvSpPr>
          <p:cNvPr id="36867" name="Text Box 5"/>
          <p:cNvSpPr txBox="1">
            <a:spLocks noChangeArrowheads="1"/>
          </p:cNvSpPr>
          <p:nvPr/>
        </p:nvSpPr>
        <p:spPr bwMode="auto">
          <a:xfrm>
            <a:off x="468313" y="5657850"/>
            <a:ext cx="8351837" cy="1200150"/>
          </a:xfrm>
          <a:prstGeom prst="rect">
            <a:avLst/>
          </a:prstGeom>
          <a:noFill/>
          <a:ln w="9525">
            <a:noFill/>
            <a:miter lim="800000"/>
            <a:headEnd/>
            <a:tailEnd/>
          </a:ln>
        </p:spPr>
        <p:txBody>
          <a:bodyPr>
            <a:spAutoFit/>
          </a:bodyPr>
          <a:lstStyle/>
          <a:p>
            <a:pPr>
              <a:spcBef>
                <a:spcPct val="50000"/>
              </a:spcBef>
            </a:pPr>
            <a:r>
              <a:rPr lang="en-GB">
                <a:latin typeface="Arial" charset="0"/>
                <a:cs typeface="Arial" charset="0"/>
              </a:rPr>
              <a:t>In a tent reserved for the very sick, an emaciated woman touches the dead body of a member of her family. Somalia 1992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143000"/>
          </a:xfrm>
        </p:spPr>
        <p:txBody>
          <a:bodyPr/>
          <a:lstStyle/>
          <a:p>
            <a:r>
              <a:rPr lang="en-GB" sz="3200" smtClean="0">
                <a:latin typeface="Arial" charset="0"/>
                <a:cs typeface="Arial" charset="0"/>
              </a:rPr>
              <a:t>UN Security Council Resolution 1894 (2010)</a:t>
            </a:r>
            <a:endParaRPr lang="en-US" sz="3200" smtClean="0">
              <a:latin typeface="Arial" charset="0"/>
              <a:cs typeface="Arial" charset="0"/>
            </a:endParaRPr>
          </a:p>
        </p:txBody>
      </p:sp>
      <p:sp>
        <p:nvSpPr>
          <p:cNvPr id="17411" name="Content Placeholder 2"/>
          <p:cNvSpPr>
            <a:spLocks noGrp="1"/>
          </p:cNvSpPr>
          <p:nvPr>
            <p:ph idx="1"/>
          </p:nvPr>
        </p:nvSpPr>
        <p:spPr>
          <a:xfrm>
            <a:off x="0" y="1052513"/>
            <a:ext cx="4787900" cy="5805487"/>
          </a:xfrm>
        </p:spPr>
        <p:txBody>
          <a:bodyPr/>
          <a:lstStyle/>
          <a:p>
            <a:pPr>
              <a:buFontTx/>
              <a:buNone/>
            </a:pPr>
            <a:r>
              <a:rPr lang="en-GB" i="1" smtClean="0">
                <a:latin typeface="Arial" charset="0"/>
                <a:cs typeface="Arial" charset="0"/>
              </a:rPr>
              <a:t>	Expressed deep regret over the toll on civilians involved in armed conflict, reaffirmed readiness to respond to to deliberate targeting and demanded strict compliance with international humanitarian, human rights and refugee law</a:t>
            </a:r>
            <a:endParaRPr lang="en-US" i="1" smtClean="0">
              <a:latin typeface="Arial" charset="0"/>
              <a:cs typeface="Arial" charset="0"/>
            </a:endParaRPr>
          </a:p>
          <a:p>
            <a:endParaRPr lang="en-US" smtClean="0"/>
          </a:p>
        </p:txBody>
      </p:sp>
      <p:pic>
        <p:nvPicPr>
          <p:cNvPr id="17412" name="Picture 30"/>
          <p:cNvPicPr>
            <a:picLocks noChangeAspect="1" noChangeArrowheads="1"/>
          </p:cNvPicPr>
          <p:nvPr/>
        </p:nvPicPr>
        <p:blipFill>
          <a:blip r:embed="rId2" cstate="email"/>
          <a:srcRect/>
          <a:stretch>
            <a:fillRect/>
          </a:stretch>
        </p:blipFill>
        <p:spPr bwMode="auto">
          <a:xfrm>
            <a:off x="4678363" y="3284538"/>
            <a:ext cx="4465637"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4213" y="333375"/>
            <a:ext cx="7772400" cy="1143000"/>
          </a:xfrm>
        </p:spPr>
        <p:txBody>
          <a:bodyPr/>
          <a:lstStyle/>
          <a:p>
            <a:pPr eaLnBrk="1" hangingPunct="1"/>
            <a:r>
              <a:rPr lang="en-GB" sz="4000" smtClean="0">
                <a:latin typeface="Arial" charset="0"/>
                <a:cs typeface="Arial" charset="0"/>
              </a:rPr>
              <a:t>Effects of violence against health workers</a:t>
            </a:r>
            <a:endParaRPr lang="en-US" sz="4000" smtClean="0">
              <a:latin typeface="Arial" charset="0"/>
              <a:cs typeface="Arial" charset="0"/>
            </a:endParaRPr>
          </a:p>
        </p:txBody>
      </p:sp>
      <p:sp>
        <p:nvSpPr>
          <p:cNvPr id="21507" name="Content Placeholder 2"/>
          <p:cNvSpPr>
            <a:spLocks noGrp="1"/>
          </p:cNvSpPr>
          <p:nvPr>
            <p:ph idx="1"/>
          </p:nvPr>
        </p:nvSpPr>
        <p:spPr>
          <a:xfrm>
            <a:off x="685800" y="1981200"/>
            <a:ext cx="8458200" cy="4543425"/>
          </a:xfrm>
        </p:spPr>
        <p:txBody>
          <a:bodyPr/>
          <a:lstStyle/>
          <a:p>
            <a:pPr eaLnBrk="1" hangingPunct="1"/>
            <a:r>
              <a:rPr lang="en-GB" smtClean="0">
                <a:latin typeface="Arial" charset="0"/>
                <a:cs typeface="Arial" charset="0"/>
              </a:rPr>
              <a:t>1996 ICRC hospital Chechnya  6 nurses killed by gunmen (hospital treating 2000 patients/ year closed)</a:t>
            </a:r>
          </a:p>
          <a:p>
            <a:pPr eaLnBrk="1" hangingPunct="1"/>
            <a:endParaRPr lang="en-GB" smtClean="0">
              <a:latin typeface="Arial" charset="0"/>
              <a:cs typeface="Arial" charset="0"/>
            </a:endParaRPr>
          </a:p>
          <a:p>
            <a:pPr eaLnBrk="1" hangingPunct="1"/>
            <a:r>
              <a:rPr lang="en-GB" smtClean="0">
                <a:latin typeface="Arial" charset="0"/>
                <a:cs typeface="Arial" charset="0"/>
              </a:rPr>
              <a:t>2009 Graduation ceremony for medical students Mogadishu, bomb killed 2 doctors plus 18 others including unknown number of just qualified medical students</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55650" y="0"/>
            <a:ext cx="7772400" cy="1143000"/>
          </a:xfrm>
        </p:spPr>
        <p:txBody>
          <a:bodyPr/>
          <a:lstStyle/>
          <a:p>
            <a:r>
              <a:rPr lang="en-GB" smtClean="0">
                <a:latin typeface="Arial" charset="0"/>
                <a:cs typeface="Arial" charset="0"/>
              </a:rPr>
              <a:t>Somalia 2011</a:t>
            </a:r>
            <a:endParaRPr lang="en-US" smtClean="0">
              <a:latin typeface="Arial" charset="0"/>
              <a:cs typeface="Arial" charset="0"/>
            </a:endParaRPr>
          </a:p>
        </p:txBody>
      </p:sp>
      <p:sp>
        <p:nvSpPr>
          <p:cNvPr id="22531" name="Content Placeholder 2"/>
          <p:cNvSpPr>
            <a:spLocks noGrp="1"/>
          </p:cNvSpPr>
          <p:nvPr>
            <p:ph idx="1"/>
          </p:nvPr>
        </p:nvSpPr>
        <p:spPr>
          <a:xfrm>
            <a:off x="0" y="981075"/>
            <a:ext cx="5508625" cy="5876925"/>
          </a:xfrm>
        </p:spPr>
        <p:txBody>
          <a:bodyPr/>
          <a:lstStyle/>
          <a:p>
            <a:pPr>
              <a:buFontTx/>
              <a:buNone/>
            </a:pPr>
            <a:r>
              <a:rPr lang="en-GB" smtClean="0"/>
              <a:t>	</a:t>
            </a:r>
            <a:r>
              <a:rPr lang="en-GB" sz="2800" smtClean="0">
                <a:solidFill>
                  <a:schemeClr val="tx2"/>
                </a:solidFill>
                <a:latin typeface="Arial" charset="0"/>
                <a:cs typeface="Arial" charset="0"/>
              </a:rPr>
              <a:t>Absent healthcare and extreme malnutrition</a:t>
            </a:r>
          </a:p>
          <a:p>
            <a:pPr>
              <a:buFontTx/>
              <a:buNone/>
            </a:pPr>
            <a:endParaRPr lang="en-GB" sz="2800" smtClean="0">
              <a:solidFill>
                <a:schemeClr val="tx2"/>
              </a:solidFill>
              <a:latin typeface="Arial" charset="0"/>
              <a:cs typeface="Arial" charset="0"/>
            </a:endParaRPr>
          </a:p>
          <a:p>
            <a:pPr>
              <a:buFontTx/>
              <a:buNone/>
            </a:pPr>
            <a:endParaRPr lang="en-GB" sz="2800" smtClean="0">
              <a:solidFill>
                <a:schemeClr val="tx2"/>
              </a:solidFill>
              <a:latin typeface="Arial" charset="0"/>
              <a:cs typeface="Arial" charset="0"/>
            </a:endParaRPr>
          </a:p>
          <a:p>
            <a:pPr>
              <a:buFontTx/>
              <a:buNone/>
            </a:pPr>
            <a:r>
              <a:rPr lang="en-GB" sz="2800" smtClean="0">
                <a:solidFill>
                  <a:schemeClr val="tx2"/>
                </a:solidFill>
                <a:latin typeface="Arial" charset="0"/>
                <a:cs typeface="Arial" charset="0"/>
              </a:rPr>
              <a:t>	</a:t>
            </a:r>
            <a:r>
              <a:rPr lang="en-GB" sz="2800" smtClean="0">
                <a:latin typeface="Arial" charset="0"/>
                <a:cs typeface="Arial" charset="0"/>
              </a:rPr>
              <a:t>Without protection, thousands have already died and many hundreds of thousands of will die imminently or be permanently damaged by the failure to protect health</a:t>
            </a:r>
            <a:endParaRPr lang="en-US" sz="2800" smtClean="0">
              <a:latin typeface="Arial" charset="0"/>
              <a:cs typeface="Arial" charset="0"/>
            </a:endParaRPr>
          </a:p>
          <a:p>
            <a:endParaRPr lang="en-US" smtClean="0"/>
          </a:p>
        </p:txBody>
      </p:sp>
      <p:pic>
        <p:nvPicPr>
          <p:cNvPr id="22532" name="Picture 2"/>
          <p:cNvPicPr>
            <a:picLocks noChangeAspect="1" noChangeArrowheads="1"/>
          </p:cNvPicPr>
          <p:nvPr/>
        </p:nvPicPr>
        <p:blipFill>
          <a:blip r:embed="rId2" cstate="email"/>
          <a:srcRect/>
          <a:stretch>
            <a:fillRect/>
          </a:stretch>
        </p:blipFill>
        <p:spPr bwMode="auto">
          <a:xfrm>
            <a:off x="5513388" y="2276475"/>
            <a:ext cx="338455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4213" y="0"/>
            <a:ext cx="7772400" cy="1143000"/>
          </a:xfrm>
        </p:spPr>
        <p:txBody>
          <a:bodyPr/>
          <a:lstStyle/>
          <a:p>
            <a:r>
              <a:rPr lang="en-GB" sz="3600" smtClean="0">
                <a:latin typeface="Arial" charset="0"/>
                <a:cs typeface="Arial" charset="0"/>
              </a:rPr>
              <a:t>War Crimes</a:t>
            </a:r>
            <a:endParaRPr lang="en-US" sz="3600" smtClean="0">
              <a:latin typeface="Arial" charset="0"/>
              <a:cs typeface="Arial" charset="0"/>
            </a:endParaRPr>
          </a:p>
        </p:txBody>
      </p:sp>
      <p:sp>
        <p:nvSpPr>
          <p:cNvPr id="14339" name="Content Placeholder 2"/>
          <p:cNvSpPr>
            <a:spLocks noGrp="1"/>
          </p:cNvSpPr>
          <p:nvPr>
            <p:ph idx="1"/>
          </p:nvPr>
        </p:nvSpPr>
        <p:spPr>
          <a:xfrm>
            <a:off x="395288" y="1557338"/>
            <a:ext cx="8458200" cy="4616450"/>
          </a:xfrm>
        </p:spPr>
        <p:txBody>
          <a:bodyPr/>
          <a:lstStyle/>
          <a:p>
            <a:pPr>
              <a:buFontTx/>
              <a:buNone/>
            </a:pPr>
            <a:r>
              <a:rPr lang="en-GB" sz="2800" smtClean="0">
                <a:latin typeface="Arial" charset="0"/>
                <a:cs typeface="Arial" charset="0"/>
              </a:rPr>
              <a:t>	Between 2003 and 2008, the Geneva conventions were violated in all armed conflicts  examined</a:t>
            </a:r>
          </a:p>
          <a:p>
            <a:pPr>
              <a:buFontTx/>
              <a:buNone/>
            </a:pPr>
            <a:endParaRPr lang="en-GB" sz="2800" smtClean="0">
              <a:latin typeface="Arial" charset="0"/>
              <a:cs typeface="Arial" charset="0"/>
            </a:endParaRPr>
          </a:p>
          <a:p>
            <a:pPr>
              <a:buFontTx/>
              <a:buNone/>
            </a:pPr>
            <a:r>
              <a:rPr lang="en-GB" sz="2800" smtClean="0">
                <a:latin typeface="Arial" charset="0"/>
                <a:cs typeface="Arial" charset="0"/>
              </a:rPr>
              <a:t>	International criminal justice institutions have potential power, but do not operate in the time frame necessary to protect healthcare during conflict.</a:t>
            </a:r>
            <a:endParaRPr lang="en-US" sz="2800" b="1" smtClean="0">
              <a:latin typeface="Arial" charset="0"/>
              <a:cs typeface="Arial" charset="0"/>
            </a:endParaRPr>
          </a:p>
          <a:p>
            <a:endParaRPr lang="en-US" smtClean="0"/>
          </a:p>
        </p:txBody>
      </p:sp>
      <p:sp>
        <p:nvSpPr>
          <p:cNvPr id="14340" name="TextBox 3"/>
          <p:cNvSpPr txBox="1">
            <a:spLocks noChangeArrowheads="1"/>
          </p:cNvSpPr>
          <p:nvPr/>
        </p:nvSpPr>
        <p:spPr bwMode="auto">
          <a:xfrm>
            <a:off x="900113" y="5661025"/>
            <a:ext cx="7272337" cy="584200"/>
          </a:xfrm>
          <a:prstGeom prst="rect">
            <a:avLst/>
          </a:prstGeom>
          <a:noFill/>
          <a:ln w="9525">
            <a:noFill/>
            <a:miter lim="800000"/>
            <a:headEnd/>
            <a:tailEnd/>
          </a:ln>
        </p:spPr>
        <p:txBody>
          <a:bodyPr>
            <a:spAutoFit/>
          </a:bodyPr>
          <a:lstStyle/>
          <a:p>
            <a:pPr algn="ctr"/>
            <a:r>
              <a:rPr lang="en-GB" sz="3200">
                <a:solidFill>
                  <a:schemeClr val="tx2"/>
                </a:solidFill>
              </a:rPr>
              <a:t>Rubenstein and Bittle  Lancet 2010</a:t>
            </a:r>
            <a:endParaRPr lang="en-US" sz="320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68412" y="19348"/>
            <a:ext cx="7772400" cy="1143000"/>
          </a:xfrm>
        </p:spPr>
        <p:txBody>
          <a:bodyPr/>
          <a:lstStyle/>
          <a:p>
            <a:pPr eaLnBrk="1" hangingPunct="1"/>
            <a:r>
              <a:rPr lang="en-GB" sz="3600" smtClean="0">
                <a:latin typeface="Arial" charset="0"/>
                <a:cs typeface="Arial" charset="0"/>
              </a:rPr>
              <a:t>Security is a prerequisite for health</a:t>
            </a:r>
          </a:p>
        </p:txBody>
      </p:sp>
      <p:sp>
        <p:nvSpPr>
          <p:cNvPr id="3075" name="Rectangle 3"/>
          <p:cNvSpPr>
            <a:spLocks noGrp="1" noChangeArrowheads="1"/>
          </p:cNvSpPr>
          <p:nvPr>
            <p:ph type="body" idx="1"/>
          </p:nvPr>
        </p:nvSpPr>
        <p:spPr>
          <a:xfrm>
            <a:off x="251520" y="908720"/>
            <a:ext cx="8348464" cy="2160240"/>
          </a:xfrm>
        </p:spPr>
        <p:txBody>
          <a:bodyPr/>
          <a:lstStyle/>
          <a:p>
            <a:pPr eaLnBrk="1" hangingPunct="1">
              <a:lnSpc>
                <a:spcPct val="90000"/>
              </a:lnSpc>
              <a:buFontTx/>
              <a:buNone/>
            </a:pPr>
            <a:r>
              <a:rPr lang="en-GB" i="1" dirty="0" smtClean="0">
                <a:latin typeface="Arial" charset="0"/>
                <a:cs typeface="Arial" charset="0"/>
              </a:rPr>
              <a:t>“The nexus of security, insecurity and health must take centre stage in foreign policy thinking</a:t>
            </a:r>
            <a:r>
              <a:rPr lang="en-GB" i="1" dirty="0" smtClean="0">
                <a:latin typeface="Arial" charset="0"/>
                <a:cs typeface="Arial" charset="0"/>
              </a:rPr>
              <a:t>”</a:t>
            </a:r>
            <a:endParaRPr lang="en-GB" i="1" dirty="0" smtClean="0">
              <a:latin typeface="Arial" charset="0"/>
              <a:cs typeface="Arial" charset="0"/>
            </a:endParaRPr>
          </a:p>
          <a:p>
            <a:pPr eaLnBrk="1" hangingPunct="1">
              <a:lnSpc>
                <a:spcPct val="90000"/>
              </a:lnSpc>
              <a:buFontTx/>
              <a:buNone/>
            </a:pPr>
            <a:r>
              <a:rPr lang="en-GB" sz="2800" i="1" dirty="0" smtClean="0">
                <a:solidFill>
                  <a:srgbClr val="FFFF00"/>
                </a:solidFill>
                <a:latin typeface="Arial" charset="0"/>
                <a:cs typeface="Arial" charset="0"/>
              </a:rPr>
              <a:t>Dr Robin </a:t>
            </a:r>
            <a:r>
              <a:rPr lang="en-GB" sz="2800" i="1" dirty="0" err="1" smtClean="0">
                <a:solidFill>
                  <a:srgbClr val="FFFF00"/>
                </a:solidFill>
                <a:latin typeface="Arial" charset="0"/>
                <a:cs typeface="Arial" charset="0"/>
              </a:rPr>
              <a:t>Coupland</a:t>
            </a:r>
            <a:r>
              <a:rPr lang="en-GB" sz="2800" i="1" dirty="0" smtClean="0">
                <a:solidFill>
                  <a:srgbClr val="FFFF00"/>
                </a:solidFill>
                <a:latin typeface="Arial" charset="0"/>
                <a:cs typeface="Arial" charset="0"/>
              </a:rPr>
              <a:t>  ICRC  2007 </a:t>
            </a:r>
          </a:p>
        </p:txBody>
      </p:sp>
      <p:pic>
        <p:nvPicPr>
          <p:cNvPr id="4" name="Picture 4"/>
          <p:cNvPicPr>
            <a:picLocks noChangeAspect="1" noChangeArrowheads="1"/>
          </p:cNvPicPr>
          <p:nvPr/>
        </p:nvPicPr>
        <p:blipFill>
          <a:blip r:embed="rId2" cstate="email"/>
          <a:srcRect/>
          <a:stretch>
            <a:fillRect/>
          </a:stretch>
        </p:blipFill>
        <p:spPr bwMode="auto">
          <a:xfrm>
            <a:off x="3563888" y="3152442"/>
            <a:ext cx="5589488" cy="3652146"/>
          </a:xfrm>
          <a:prstGeom prst="rect">
            <a:avLst/>
          </a:prstGeom>
          <a:noFill/>
          <a:ln w="9525">
            <a:noFill/>
            <a:miter lim="800000"/>
            <a:headEnd/>
            <a:tailEnd/>
          </a:ln>
        </p:spPr>
      </p:pic>
      <p:sp>
        <p:nvSpPr>
          <p:cNvPr id="2" name="TextBox 1"/>
          <p:cNvSpPr txBox="1"/>
          <p:nvPr/>
        </p:nvSpPr>
        <p:spPr>
          <a:xfrm>
            <a:off x="251520" y="3152442"/>
            <a:ext cx="3024336" cy="3785652"/>
          </a:xfrm>
          <a:prstGeom prst="rect">
            <a:avLst/>
          </a:prstGeom>
          <a:noFill/>
        </p:spPr>
        <p:txBody>
          <a:bodyPr wrap="square" rtlCol="0">
            <a:spAutoFit/>
          </a:bodyPr>
          <a:lstStyle/>
          <a:p>
            <a:r>
              <a:rPr lang="en-GB" dirty="0">
                <a:latin typeface="Arial" charset="0"/>
                <a:cs typeface="Arial" charset="0"/>
              </a:rPr>
              <a:t>In a tent reserved for the very sick, an emaciated woman touches the dead body of a member of her family. Somalia </a:t>
            </a:r>
            <a:r>
              <a:rPr lang="en-GB" dirty="0" smtClean="0">
                <a:latin typeface="Arial" charset="0"/>
                <a:cs typeface="Arial" charset="0"/>
              </a:rPr>
              <a:t>1992</a:t>
            </a:r>
          </a:p>
          <a:p>
            <a:r>
              <a:rPr lang="en-GB" dirty="0" smtClean="0">
                <a:solidFill>
                  <a:srgbClr val="FFFF00"/>
                </a:solidFill>
                <a:latin typeface="Arial" charset="0"/>
                <a:cs typeface="Arial" charset="0"/>
              </a:rPr>
              <a:t>NOTHING CHANGES</a:t>
            </a:r>
            <a:endParaRPr lang="en-GB" dirty="0">
              <a:solidFill>
                <a:srgbClr val="FFFF00"/>
              </a:solidFill>
              <a:latin typeface="Arial" charset="0"/>
              <a:cs typeface="Arial" charset="0"/>
            </a:endParaRP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0"/>
            <a:ext cx="7772400" cy="1143000"/>
          </a:xfrm>
        </p:spPr>
        <p:txBody>
          <a:bodyPr/>
          <a:lstStyle/>
          <a:p>
            <a:pPr eaLnBrk="1" hangingPunct="1"/>
            <a:r>
              <a:rPr lang="en-GB" sz="3600" smtClean="0">
                <a:latin typeface="Arial" charset="0"/>
                <a:cs typeface="Arial" charset="0"/>
              </a:rPr>
              <a:t>Health protection also means……</a:t>
            </a:r>
          </a:p>
        </p:txBody>
      </p:sp>
      <p:sp>
        <p:nvSpPr>
          <p:cNvPr id="6147" name="Rectangle 3"/>
          <p:cNvSpPr>
            <a:spLocks noGrp="1" noChangeArrowheads="1"/>
          </p:cNvSpPr>
          <p:nvPr>
            <p:ph type="body" idx="1"/>
          </p:nvPr>
        </p:nvSpPr>
        <p:spPr>
          <a:xfrm>
            <a:off x="0" y="1484313"/>
            <a:ext cx="5003800" cy="4176712"/>
          </a:xfrm>
        </p:spPr>
        <p:txBody>
          <a:bodyPr/>
          <a:lstStyle/>
          <a:p>
            <a:pPr eaLnBrk="1" hangingPunct="1">
              <a:buFontTx/>
              <a:buNone/>
            </a:pPr>
            <a:r>
              <a:rPr lang="en-GB" smtClean="0">
                <a:latin typeface="Arial" charset="0"/>
                <a:cs typeface="Arial" charset="0"/>
              </a:rPr>
              <a:t>Safety from physical and</a:t>
            </a:r>
          </a:p>
          <a:p>
            <a:pPr eaLnBrk="1" hangingPunct="1">
              <a:buFontTx/>
              <a:buNone/>
            </a:pPr>
            <a:r>
              <a:rPr lang="en-GB" smtClean="0">
                <a:latin typeface="Arial" charset="0"/>
                <a:cs typeface="Arial" charset="0"/>
              </a:rPr>
              <a:t>sexual abuse</a:t>
            </a:r>
          </a:p>
          <a:p>
            <a:pPr eaLnBrk="1" hangingPunct="1">
              <a:buFontTx/>
              <a:buNone/>
            </a:pPr>
            <a:endParaRPr lang="en-GB" smtClean="0">
              <a:latin typeface="Arial" charset="0"/>
              <a:cs typeface="Arial" charset="0"/>
            </a:endParaRPr>
          </a:p>
          <a:p>
            <a:pPr eaLnBrk="1" hangingPunct="1">
              <a:buFontTx/>
              <a:buNone/>
            </a:pPr>
            <a:r>
              <a:rPr lang="en-GB" smtClean="0">
                <a:latin typeface="Arial" charset="0"/>
                <a:cs typeface="Arial" charset="0"/>
              </a:rPr>
              <a:t>Nutrition</a:t>
            </a:r>
          </a:p>
          <a:p>
            <a:pPr eaLnBrk="1" hangingPunct="1">
              <a:buFontTx/>
              <a:buNone/>
            </a:pPr>
            <a:endParaRPr lang="en-GB" smtClean="0">
              <a:latin typeface="Arial" charset="0"/>
              <a:cs typeface="Arial" charset="0"/>
            </a:endParaRPr>
          </a:p>
          <a:p>
            <a:pPr eaLnBrk="1" hangingPunct="1">
              <a:buFontTx/>
              <a:buNone/>
            </a:pPr>
            <a:r>
              <a:rPr lang="en-GB" smtClean="0">
                <a:latin typeface="Arial" charset="0"/>
                <a:cs typeface="Arial" charset="0"/>
              </a:rPr>
              <a:t>Safe water and sanitation</a:t>
            </a:r>
          </a:p>
          <a:p>
            <a:pPr eaLnBrk="1" hangingPunct="1">
              <a:buFontTx/>
              <a:buNone/>
            </a:pPr>
            <a:endParaRPr lang="en-GB" smtClean="0">
              <a:latin typeface="Arial" charset="0"/>
              <a:cs typeface="Arial" charset="0"/>
            </a:endParaRPr>
          </a:p>
        </p:txBody>
      </p:sp>
      <p:pic>
        <p:nvPicPr>
          <p:cNvPr id="6148" name="Picture 4" descr="C:\Users\carine\Desktop\Women in war\pic child.jpg"/>
          <p:cNvPicPr>
            <a:picLocks noChangeAspect="1" noChangeArrowheads="1"/>
          </p:cNvPicPr>
          <p:nvPr/>
        </p:nvPicPr>
        <p:blipFill>
          <a:blip r:embed="rId2" cstate="email"/>
          <a:srcRect/>
          <a:stretch>
            <a:fillRect/>
          </a:stretch>
        </p:blipFill>
        <p:spPr bwMode="auto">
          <a:xfrm>
            <a:off x="5219700" y="3860800"/>
            <a:ext cx="3619500" cy="2533650"/>
          </a:xfrm>
          <a:prstGeom prst="rect">
            <a:avLst/>
          </a:prstGeom>
          <a:noFill/>
          <a:ln w="9525">
            <a:noFill/>
            <a:miter lim="800000"/>
            <a:headEnd/>
            <a:tailEnd/>
          </a:ln>
        </p:spPr>
      </p:pic>
      <p:pic>
        <p:nvPicPr>
          <p:cNvPr id="6149" name="Picture 1"/>
          <p:cNvPicPr>
            <a:picLocks noChangeAspect="1" noChangeArrowheads="1"/>
          </p:cNvPicPr>
          <p:nvPr/>
        </p:nvPicPr>
        <p:blipFill>
          <a:blip r:embed="rId3" cstate="email"/>
          <a:srcRect/>
          <a:stretch>
            <a:fillRect/>
          </a:stretch>
        </p:blipFill>
        <p:spPr bwMode="auto">
          <a:xfrm>
            <a:off x="5219700" y="879475"/>
            <a:ext cx="3706813" cy="258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1188" y="260350"/>
            <a:ext cx="7772400" cy="1143000"/>
          </a:xfrm>
        </p:spPr>
        <p:txBody>
          <a:bodyPr/>
          <a:lstStyle/>
          <a:p>
            <a:r>
              <a:rPr lang="en-GB" sz="3200" dirty="0" smtClean="0">
                <a:latin typeface="Arial" charset="0"/>
                <a:cs typeface="Arial" charset="0"/>
              </a:rPr>
              <a:t>The reality</a:t>
            </a:r>
            <a:r>
              <a:rPr lang="en-GB" sz="3200" dirty="0">
                <a:latin typeface="Arial" charset="0"/>
                <a:cs typeface="Arial" charset="0"/>
              </a:rPr>
              <a:t>:</a:t>
            </a:r>
            <a:r>
              <a:rPr lang="en-GB" sz="3200" dirty="0" smtClean="0">
                <a:latin typeface="Arial" charset="0"/>
                <a:cs typeface="Arial" charset="0"/>
              </a:rPr>
              <a:t> Geneva Conventions and other International Humanitarian Laws</a:t>
            </a:r>
            <a:endParaRPr lang="en-US" sz="3200" dirty="0" smtClean="0">
              <a:latin typeface="Arial" charset="0"/>
              <a:cs typeface="Arial" charset="0"/>
            </a:endParaRPr>
          </a:p>
        </p:txBody>
      </p:sp>
      <p:sp>
        <p:nvSpPr>
          <p:cNvPr id="13315" name="Content Placeholder 2"/>
          <p:cNvSpPr>
            <a:spLocks noGrp="1"/>
          </p:cNvSpPr>
          <p:nvPr>
            <p:ph idx="1"/>
          </p:nvPr>
        </p:nvSpPr>
        <p:spPr>
          <a:xfrm>
            <a:off x="501650" y="1556792"/>
            <a:ext cx="7991475" cy="4679950"/>
          </a:xfrm>
        </p:spPr>
        <p:txBody>
          <a:bodyPr/>
          <a:lstStyle/>
          <a:p>
            <a:r>
              <a:rPr lang="en-GB" sz="2800" dirty="0" smtClean="0">
                <a:latin typeface="Arial" charset="0"/>
                <a:cs typeface="Arial" charset="0"/>
              </a:rPr>
              <a:t>Some governments and their armies (for example Sri Lanka in 2009) and some armed groups (influenced by religious extremism, alcohol or drugs) are unwilling to be concerned about or adhere to international laws or </a:t>
            </a:r>
            <a:r>
              <a:rPr lang="en-GB" sz="2800" dirty="0" smtClean="0">
                <a:latin typeface="Arial" charset="0"/>
                <a:cs typeface="Arial" charset="0"/>
              </a:rPr>
              <a:t>conventions. </a:t>
            </a:r>
            <a:endParaRPr lang="en-GB" sz="2800" dirty="0" smtClean="0">
              <a:latin typeface="Arial" charset="0"/>
              <a:cs typeface="Arial" charset="0"/>
            </a:endParaRPr>
          </a:p>
          <a:p>
            <a:endParaRPr lang="en-GB" sz="2800" dirty="0" smtClean="0">
              <a:latin typeface="Arial" charset="0"/>
              <a:cs typeface="Arial" charset="0"/>
            </a:endParaRPr>
          </a:p>
          <a:p>
            <a:endParaRPr lang="en-US" dirty="0" smtClean="0"/>
          </a:p>
        </p:txBody>
      </p:sp>
      <p:pic>
        <p:nvPicPr>
          <p:cNvPr id="4" name="Picture 2" descr="untitled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789040"/>
            <a:ext cx="2555776" cy="30689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4213" y="260350"/>
            <a:ext cx="7772400" cy="1143000"/>
          </a:xfrm>
        </p:spPr>
        <p:txBody>
          <a:bodyPr/>
          <a:lstStyle/>
          <a:p>
            <a:pPr eaLnBrk="1" hangingPunct="1"/>
            <a:r>
              <a:rPr lang="en-GB" sz="4000" smtClean="0">
                <a:latin typeface="Arial" charset="0"/>
                <a:cs typeface="Arial" charset="0"/>
              </a:rPr>
              <a:t>No Protection</a:t>
            </a:r>
          </a:p>
        </p:txBody>
      </p:sp>
      <p:sp>
        <p:nvSpPr>
          <p:cNvPr id="16387" name="Rectangle 3"/>
          <p:cNvSpPr>
            <a:spLocks noGrp="1" noChangeArrowheads="1"/>
          </p:cNvSpPr>
          <p:nvPr>
            <p:ph type="body" idx="1"/>
          </p:nvPr>
        </p:nvSpPr>
        <p:spPr>
          <a:xfrm>
            <a:off x="395536" y="1981200"/>
            <a:ext cx="8568952" cy="4114800"/>
          </a:xfrm>
        </p:spPr>
        <p:txBody>
          <a:bodyPr/>
          <a:lstStyle/>
          <a:p>
            <a:pPr eaLnBrk="1" hangingPunct="1">
              <a:lnSpc>
                <a:spcPct val="80000"/>
              </a:lnSpc>
              <a:buFontTx/>
              <a:buNone/>
            </a:pPr>
            <a:r>
              <a:rPr lang="en-GB" i="1" smtClean="0">
                <a:latin typeface="Arial" charset="0"/>
                <a:cs typeface="Arial" charset="0"/>
              </a:rPr>
              <a:t>  “UN forces have held the line in the Democratic Republic of Congo, with bravery under the difficult circumstances. </a:t>
            </a:r>
            <a:r>
              <a:rPr lang="en-GB" i="1" dirty="0" smtClean="0">
                <a:latin typeface="Arial" charset="0"/>
                <a:cs typeface="Arial" charset="0"/>
              </a:rPr>
              <a:t>Yet we have not been able to protect innocent people from violence”</a:t>
            </a:r>
          </a:p>
          <a:p>
            <a:pPr eaLnBrk="1" hangingPunct="1">
              <a:lnSpc>
                <a:spcPct val="80000"/>
              </a:lnSpc>
              <a:buFontTx/>
              <a:buNone/>
            </a:pPr>
            <a:endParaRPr lang="en-GB" sz="2800" b="1" i="1" dirty="0" smtClean="0"/>
          </a:p>
          <a:p>
            <a:pPr eaLnBrk="1" hangingPunct="1">
              <a:lnSpc>
                <a:spcPct val="80000"/>
              </a:lnSpc>
              <a:buFontTx/>
              <a:buNone/>
            </a:pPr>
            <a:r>
              <a:rPr lang="en-US" sz="2800" dirty="0" smtClean="0">
                <a:solidFill>
                  <a:schemeClr val="tx2"/>
                </a:solidFill>
                <a:latin typeface="Arial" charset="0"/>
                <a:cs typeface="Arial" charset="0"/>
              </a:rPr>
              <a:t>UN Secretary General, Ban Ki-moon</a:t>
            </a:r>
            <a:r>
              <a:rPr lang="en-US" sz="2800" dirty="0" smtClean="0">
                <a:latin typeface="Arial" charset="0"/>
                <a:cs typeface="Arial" charset="0"/>
              </a:rPr>
              <a:t> </a:t>
            </a:r>
          </a:p>
          <a:p>
            <a:pPr eaLnBrk="1" hangingPunct="1">
              <a:lnSpc>
                <a:spcPct val="80000"/>
              </a:lnSpc>
              <a:buFontTx/>
              <a:buNone/>
            </a:pPr>
            <a:r>
              <a:rPr lang="en-GB" sz="2800" dirty="0" smtClean="0">
                <a:latin typeface="Arial" charset="0"/>
                <a:cs typeface="Arial" charset="0"/>
              </a:rPr>
              <a:t>December 2008</a:t>
            </a:r>
            <a:r>
              <a:rPr lang="en-GB" dirty="0" smtClean="0"/>
              <a:t/>
            </a:r>
            <a:br>
              <a:rPr lang="en-GB" dirty="0" smtClean="0"/>
            </a:br>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2008"/>
            <a:ext cx="7772400" cy="980728"/>
          </a:xfrm>
        </p:spPr>
        <p:txBody>
          <a:bodyPr/>
          <a:lstStyle/>
          <a:p>
            <a:r>
              <a:rPr lang="en-US" dirty="0" smtClean="0"/>
              <a:t>Background IHPI Resolution</a:t>
            </a:r>
            <a:endParaRPr lang="en-US" dirty="0"/>
          </a:p>
        </p:txBody>
      </p:sp>
      <p:sp>
        <p:nvSpPr>
          <p:cNvPr id="3" name="Content Placeholder 2"/>
          <p:cNvSpPr>
            <a:spLocks noGrp="1"/>
          </p:cNvSpPr>
          <p:nvPr>
            <p:ph idx="1"/>
          </p:nvPr>
        </p:nvSpPr>
        <p:spPr>
          <a:xfrm>
            <a:off x="467544" y="1268760"/>
            <a:ext cx="8352928" cy="5328592"/>
          </a:xfrm>
        </p:spPr>
        <p:txBody>
          <a:bodyPr/>
          <a:lstStyle/>
          <a:p>
            <a:pPr marL="0" indent="0" eaLnBrk="1" fontAlgn="auto" hangingPunct="1">
              <a:spcBef>
                <a:spcPts val="0"/>
              </a:spcBef>
              <a:spcAft>
                <a:spcPts val="0"/>
              </a:spcAft>
              <a:buNone/>
            </a:pPr>
            <a:r>
              <a:rPr lang="en-US" dirty="0" smtClean="0"/>
              <a:t>Following 2010 meeting </a:t>
            </a:r>
            <a:r>
              <a:rPr lang="en-US" dirty="0"/>
              <a:t>of the International Child Health </a:t>
            </a:r>
            <a:r>
              <a:rPr lang="en-US" dirty="0" smtClean="0"/>
              <a:t>Group,</a:t>
            </a:r>
            <a:r>
              <a:rPr lang="en-US" dirty="0"/>
              <a:t> </a:t>
            </a:r>
            <a:r>
              <a:rPr lang="en-US" dirty="0" smtClean="0"/>
              <a:t>organized </a:t>
            </a:r>
            <a:r>
              <a:rPr lang="en-US" dirty="0"/>
              <a:t>by </a:t>
            </a:r>
            <a:r>
              <a:rPr lang="en-US" dirty="0" smtClean="0"/>
              <a:t>IHPI,</a:t>
            </a:r>
          </a:p>
          <a:p>
            <a:pPr marL="0" indent="0" eaLnBrk="1" fontAlgn="auto" hangingPunct="1">
              <a:spcBef>
                <a:spcPts val="0"/>
              </a:spcBef>
              <a:spcAft>
                <a:spcPts val="0"/>
              </a:spcAft>
              <a:buNone/>
            </a:pPr>
            <a:r>
              <a:rPr lang="en-US" dirty="0" smtClean="0"/>
              <a:t>two </a:t>
            </a:r>
            <a:r>
              <a:rPr lang="en-US" dirty="0"/>
              <a:t>organizations aiming to protect healthcare were established </a:t>
            </a:r>
            <a:r>
              <a:rPr lang="en-US" dirty="0" smtClean="0">
                <a:solidFill>
                  <a:srgbClr val="FFFF00"/>
                </a:solidFill>
              </a:rPr>
              <a:t>1. </a:t>
            </a:r>
            <a:r>
              <a:rPr lang="en-US" dirty="0" smtClean="0"/>
              <a:t>The </a:t>
            </a:r>
            <a:r>
              <a:rPr lang="en-US" dirty="0"/>
              <a:t>Safeguarding Health in Conflict Coalition and </a:t>
            </a:r>
            <a:r>
              <a:rPr lang="en-US" dirty="0" smtClean="0">
                <a:solidFill>
                  <a:srgbClr val="FFFF00"/>
                </a:solidFill>
              </a:rPr>
              <a:t>2. </a:t>
            </a:r>
            <a:r>
              <a:rPr lang="en-US" dirty="0" smtClean="0"/>
              <a:t>the</a:t>
            </a:r>
            <a:r>
              <a:rPr lang="en-US" dirty="0"/>
              <a:t> Healthcare in Danger project of </a:t>
            </a:r>
            <a:r>
              <a:rPr lang="en-US" dirty="0" smtClean="0"/>
              <a:t>ICRC </a:t>
            </a:r>
            <a:r>
              <a:rPr lang="en-US" dirty="0"/>
              <a:t> </a:t>
            </a:r>
            <a:endParaRPr lang="en-US" dirty="0" smtClean="0"/>
          </a:p>
          <a:p>
            <a:pPr marL="0" indent="0" eaLnBrk="1" fontAlgn="auto" hangingPunct="1">
              <a:spcBef>
                <a:spcPts val="0"/>
              </a:spcBef>
              <a:spcAft>
                <a:spcPts val="0"/>
              </a:spcAft>
              <a:buNone/>
            </a:pPr>
            <a:endParaRPr lang="en-US" dirty="0"/>
          </a:p>
          <a:p>
            <a:pPr marL="0" indent="0" eaLnBrk="1" fontAlgn="auto" hangingPunct="1">
              <a:spcBef>
                <a:spcPts val="0"/>
              </a:spcBef>
              <a:spcAft>
                <a:spcPts val="0"/>
              </a:spcAft>
              <a:buNone/>
            </a:pPr>
            <a:r>
              <a:rPr lang="en-US" dirty="0" smtClean="0"/>
              <a:t>Both have </a:t>
            </a:r>
            <a:r>
              <a:rPr lang="en-US" dirty="0"/>
              <a:t>continued to identify the magnitude of attacks on healthcare but, despite their </a:t>
            </a:r>
            <a:r>
              <a:rPr lang="en-US" dirty="0" smtClean="0"/>
              <a:t>efforts to stop these, </a:t>
            </a:r>
            <a:r>
              <a:rPr lang="en-US" dirty="0"/>
              <a:t>the situation globally is </a:t>
            </a:r>
            <a:r>
              <a:rPr lang="en-US" dirty="0" smtClean="0"/>
              <a:t>worsening</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4864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1188" y="0"/>
            <a:ext cx="7772400" cy="981075"/>
          </a:xfrm>
        </p:spPr>
        <p:txBody>
          <a:bodyPr/>
          <a:lstStyle/>
          <a:p>
            <a:pPr eaLnBrk="1" hangingPunct="1"/>
            <a:r>
              <a:rPr lang="en-GB" sz="2800" smtClean="0">
                <a:latin typeface="Arial" charset="0"/>
                <a:cs typeface="Arial" charset="0"/>
              </a:rPr>
              <a:t>ICRC August 2011  Healthcare in danger</a:t>
            </a:r>
            <a:endParaRPr lang="en-US" sz="2800" smtClean="0">
              <a:latin typeface="Arial" charset="0"/>
              <a:cs typeface="Arial" charset="0"/>
            </a:endParaRPr>
          </a:p>
        </p:txBody>
      </p:sp>
      <p:sp>
        <p:nvSpPr>
          <p:cNvPr id="19459" name="Content Placeholder 2"/>
          <p:cNvSpPr>
            <a:spLocks noGrp="1"/>
          </p:cNvSpPr>
          <p:nvPr>
            <p:ph idx="1"/>
          </p:nvPr>
        </p:nvSpPr>
        <p:spPr>
          <a:xfrm>
            <a:off x="0" y="1484313"/>
            <a:ext cx="5076825" cy="5832475"/>
          </a:xfrm>
        </p:spPr>
        <p:txBody>
          <a:bodyPr/>
          <a:lstStyle/>
          <a:p>
            <a:pPr marL="0" indent="0" eaLnBrk="1" hangingPunct="1">
              <a:buNone/>
            </a:pPr>
            <a:r>
              <a:rPr lang="en-GB" sz="2800" dirty="0" smtClean="0">
                <a:latin typeface="Arial" charset="0"/>
                <a:cs typeface="Arial" charset="0"/>
              </a:rPr>
              <a:t>16 country study </a:t>
            </a:r>
          </a:p>
          <a:p>
            <a:pPr eaLnBrk="1" hangingPunct="1"/>
            <a:r>
              <a:rPr lang="en-GB" sz="2800" dirty="0" smtClean="0">
                <a:latin typeface="Arial" charset="0"/>
                <a:cs typeface="Arial" charset="0"/>
              </a:rPr>
              <a:t>655 violent incidents</a:t>
            </a:r>
          </a:p>
          <a:p>
            <a:pPr lvl="1" eaLnBrk="1" hangingPunct="1"/>
            <a:r>
              <a:rPr lang="en-GB" sz="2400" dirty="0" smtClean="0">
                <a:latin typeface="Arial" charset="0"/>
                <a:cs typeface="Arial" charset="0"/>
              </a:rPr>
              <a:t>33%  by state armed forces, 37% by armed groups, 7% by police, 17%  by others</a:t>
            </a:r>
          </a:p>
          <a:p>
            <a:pPr lvl="1" eaLnBrk="1" hangingPunct="1"/>
            <a:endParaRPr lang="en-GB" sz="2400" dirty="0" smtClean="0">
              <a:latin typeface="Arial" charset="0"/>
              <a:cs typeface="Arial" charset="0"/>
            </a:endParaRPr>
          </a:p>
          <a:p>
            <a:pPr eaLnBrk="1" hangingPunct="1"/>
            <a:r>
              <a:rPr lang="en-GB" sz="2800" dirty="0" smtClean="0">
                <a:latin typeface="Arial" charset="0"/>
                <a:cs typeface="Arial" charset="0"/>
              </a:rPr>
              <a:t>23% explosive weapons, 34% firearms, 4% other weapons </a:t>
            </a:r>
          </a:p>
          <a:p>
            <a:pPr eaLnBrk="1" hangingPunct="1"/>
            <a:endParaRPr lang="en-US" sz="2800" dirty="0" smtClean="0">
              <a:latin typeface="Arial" charset="0"/>
              <a:cs typeface="Arial" charset="0"/>
            </a:endParaRPr>
          </a:p>
        </p:txBody>
      </p:sp>
      <p:pic>
        <p:nvPicPr>
          <p:cNvPr id="19460" name="Picture 4"/>
          <p:cNvPicPr>
            <a:picLocks noChangeAspect="1" noChangeArrowheads="1"/>
          </p:cNvPicPr>
          <p:nvPr/>
        </p:nvPicPr>
        <p:blipFill>
          <a:blip r:embed="rId2" cstate="email"/>
          <a:srcRect/>
          <a:stretch>
            <a:fillRect/>
          </a:stretch>
        </p:blipFill>
        <p:spPr bwMode="auto">
          <a:xfrm>
            <a:off x="5283200" y="3913188"/>
            <a:ext cx="3860800" cy="2944812"/>
          </a:xfrm>
          <a:prstGeom prst="rect">
            <a:avLst/>
          </a:prstGeom>
          <a:noFill/>
          <a:ln w="9525">
            <a:noFill/>
            <a:miter lim="800000"/>
            <a:headEnd/>
            <a:tailEnd/>
          </a:ln>
        </p:spPr>
      </p:pic>
      <p:pic>
        <p:nvPicPr>
          <p:cNvPr id="19461" name="Picture 4"/>
          <p:cNvPicPr>
            <a:picLocks noChangeAspect="1" noChangeArrowheads="1"/>
          </p:cNvPicPr>
          <p:nvPr/>
        </p:nvPicPr>
        <p:blipFill>
          <a:blip r:embed="rId3" cstate="email"/>
          <a:srcRect/>
          <a:stretch>
            <a:fillRect/>
          </a:stretch>
        </p:blipFill>
        <p:spPr bwMode="auto">
          <a:xfrm>
            <a:off x="5076825" y="908050"/>
            <a:ext cx="3789363"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3568" y="222249"/>
            <a:ext cx="7270576" cy="903289"/>
          </a:xfrm>
        </p:spPr>
        <p:txBody>
          <a:bodyPr/>
          <a:lstStyle/>
          <a:p>
            <a:pPr eaLnBrk="1" hangingPunct="1"/>
            <a:r>
              <a:rPr lang="en-GB" sz="2400" dirty="0" smtClean="0">
                <a:latin typeface="Arial" charset="0"/>
                <a:cs typeface="Arial" charset="0"/>
              </a:rPr>
              <a:t>ICRC Violence against health workers</a:t>
            </a:r>
            <a:br>
              <a:rPr lang="en-GB" sz="2400" dirty="0" smtClean="0">
                <a:latin typeface="Arial" charset="0"/>
                <a:cs typeface="Arial" charset="0"/>
              </a:rPr>
            </a:br>
            <a:r>
              <a:rPr lang="en-GB" sz="2400" dirty="0" smtClean="0">
                <a:latin typeface="Arial" charset="0"/>
                <a:cs typeface="Arial" charset="0"/>
              </a:rPr>
              <a:t>655 events involving 2374 people</a:t>
            </a:r>
            <a:r>
              <a:rPr lang="en-GB" dirty="0" smtClean="0"/>
              <a:t/>
            </a:r>
            <a:br>
              <a:rPr lang="en-GB" dirty="0" smtClean="0"/>
            </a:br>
            <a:endParaRPr lang="en-US" dirty="0" smtClean="0"/>
          </a:p>
        </p:txBody>
      </p:sp>
      <p:sp>
        <p:nvSpPr>
          <p:cNvPr id="20483" name="Content Placeholder 2"/>
          <p:cNvSpPr>
            <a:spLocks noGrp="1"/>
          </p:cNvSpPr>
          <p:nvPr>
            <p:ph idx="1"/>
          </p:nvPr>
        </p:nvSpPr>
        <p:spPr>
          <a:xfrm>
            <a:off x="-1" y="1125538"/>
            <a:ext cx="5148263" cy="5732462"/>
          </a:xfrm>
        </p:spPr>
        <p:txBody>
          <a:bodyPr/>
          <a:lstStyle/>
          <a:p>
            <a:pPr eaLnBrk="1" hangingPunct="1"/>
            <a:r>
              <a:rPr lang="en-GB" sz="2400" dirty="0" smtClean="0">
                <a:latin typeface="Arial" charset="0"/>
                <a:cs typeface="Arial" charset="0"/>
              </a:rPr>
              <a:t>733 killed and 1101 injured (patients and health workers-national and international)</a:t>
            </a:r>
          </a:p>
          <a:p>
            <a:pPr eaLnBrk="1" hangingPunct="1"/>
            <a:endParaRPr lang="en-GB" sz="2400" dirty="0" smtClean="0">
              <a:latin typeface="Arial" charset="0"/>
              <a:cs typeface="Arial" charset="0"/>
            </a:endParaRPr>
          </a:p>
          <a:p>
            <a:pPr eaLnBrk="1" hangingPunct="1"/>
            <a:r>
              <a:rPr lang="en-GB" sz="2400" dirty="0" smtClean="0">
                <a:latin typeface="Arial" charset="0"/>
                <a:cs typeface="Arial" charset="0"/>
              </a:rPr>
              <a:t>166 kidnapped (health workers)</a:t>
            </a:r>
          </a:p>
          <a:p>
            <a:pPr eaLnBrk="1" hangingPunct="1"/>
            <a:endParaRPr lang="en-GB" sz="2400" dirty="0" smtClean="0">
              <a:latin typeface="Arial" charset="0"/>
              <a:cs typeface="Arial" charset="0"/>
            </a:endParaRPr>
          </a:p>
          <a:p>
            <a:pPr eaLnBrk="1" hangingPunct="1"/>
            <a:r>
              <a:rPr lang="en-GB" sz="2400" dirty="0" smtClean="0">
                <a:latin typeface="Arial" charset="0"/>
                <a:cs typeface="Arial" charset="0"/>
              </a:rPr>
              <a:t>111 denied access and 18 removed from healthcare</a:t>
            </a:r>
          </a:p>
          <a:p>
            <a:pPr eaLnBrk="1" hangingPunct="1"/>
            <a:endParaRPr lang="en-GB" sz="2400" dirty="0" smtClean="0">
              <a:latin typeface="Arial" charset="0"/>
              <a:cs typeface="Arial" charset="0"/>
            </a:endParaRPr>
          </a:p>
          <a:p>
            <a:pPr eaLnBrk="1" hangingPunct="1"/>
            <a:r>
              <a:rPr lang="en-GB" sz="2400" dirty="0" smtClean="0">
                <a:latin typeface="Arial" charset="0"/>
                <a:cs typeface="Arial" charset="0"/>
              </a:rPr>
              <a:t>188 threatened</a:t>
            </a:r>
          </a:p>
          <a:p>
            <a:pPr eaLnBrk="1" hangingPunct="1"/>
            <a:r>
              <a:rPr lang="en-GB" sz="2400" dirty="0" smtClean="0">
                <a:latin typeface="Arial" charset="0"/>
                <a:cs typeface="Arial" charset="0"/>
              </a:rPr>
              <a:t>93 arrested</a:t>
            </a:r>
          </a:p>
          <a:p>
            <a:pPr eaLnBrk="1" hangingPunct="1"/>
            <a:r>
              <a:rPr lang="en-GB" sz="2400" dirty="0" smtClean="0">
                <a:latin typeface="Arial" charset="0"/>
                <a:cs typeface="Arial" charset="0"/>
              </a:rPr>
              <a:t>35 robbed</a:t>
            </a:r>
            <a:endParaRPr lang="en-US" sz="2400" dirty="0" smtClean="0">
              <a:latin typeface="Arial" charset="0"/>
              <a:cs typeface="Arial" charset="0"/>
            </a:endParaRPr>
          </a:p>
        </p:txBody>
      </p:sp>
      <p:pic>
        <p:nvPicPr>
          <p:cNvPr id="20484" name="Picture 4"/>
          <p:cNvPicPr>
            <a:picLocks noChangeAspect="1" noChangeArrowheads="1"/>
          </p:cNvPicPr>
          <p:nvPr/>
        </p:nvPicPr>
        <p:blipFill>
          <a:blip r:embed="rId2" cstate="email"/>
          <a:srcRect l="16096"/>
          <a:stretch>
            <a:fillRect/>
          </a:stretch>
        </p:blipFill>
        <p:spPr bwMode="auto">
          <a:xfrm>
            <a:off x="5148263" y="2276475"/>
            <a:ext cx="3995737" cy="3162300"/>
          </a:xfrm>
          <a:prstGeom prst="rect">
            <a:avLst/>
          </a:prstGeom>
          <a:noFill/>
          <a:ln w="9525">
            <a:noFill/>
            <a:miter lim="800000"/>
            <a:headEnd/>
            <a:tailEnd/>
          </a:ln>
        </p:spPr>
      </p:pic>
      <p:sp>
        <p:nvSpPr>
          <p:cNvPr id="20485" name="TextBox 4"/>
          <p:cNvSpPr txBox="1">
            <a:spLocks noChangeArrowheads="1"/>
          </p:cNvSpPr>
          <p:nvPr/>
        </p:nvSpPr>
        <p:spPr bwMode="auto">
          <a:xfrm>
            <a:off x="5273674" y="5589240"/>
            <a:ext cx="3744913" cy="461963"/>
          </a:xfrm>
          <a:prstGeom prst="rect">
            <a:avLst/>
          </a:prstGeom>
          <a:noFill/>
          <a:ln w="9525">
            <a:noFill/>
            <a:miter lim="800000"/>
            <a:headEnd/>
            <a:tailEnd/>
          </a:ln>
        </p:spPr>
        <p:txBody>
          <a:bodyPr>
            <a:spAutoFit/>
          </a:bodyPr>
          <a:lstStyle/>
          <a:p>
            <a:r>
              <a:rPr lang="en-GB">
                <a:solidFill>
                  <a:srgbClr val="FFFF00"/>
                </a:solidFill>
              </a:rPr>
              <a:t>Somali doctor under guard</a:t>
            </a:r>
            <a:endParaRPr lang="en-US"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4100</TotalTime>
  <Words>2054</Words>
  <Application>Microsoft Macintosh PowerPoint</Application>
  <PresentationFormat>On-screen Show (4:3)</PresentationFormat>
  <Paragraphs>428</Paragraphs>
  <Slides>40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Times New Roman</vt:lpstr>
      <vt:lpstr>Arial</vt:lpstr>
      <vt:lpstr>Default Design</vt:lpstr>
      <vt:lpstr>PowerPoint Presentation</vt:lpstr>
      <vt:lpstr>PowerPoint Presentation</vt:lpstr>
      <vt:lpstr>Main health consequences of conflict</vt:lpstr>
      <vt:lpstr>Security is a prerequisite for health</vt:lpstr>
      <vt:lpstr>The reality: Geneva Conventions and other International Humanitarian Laws</vt:lpstr>
      <vt:lpstr>No Protection</vt:lpstr>
      <vt:lpstr>Background IHPI Resolution</vt:lpstr>
      <vt:lpstr>ICRC August 2011  Healthcare in danger</vt:lpstr>
      <vt:lpstr>ICRC Violence against health workers 655 events involving 2374 people </vt:lpstr>
      <vt:lpstr>3rd May 2016  UN Security Council enacted Resolution 2286  supported by 80 UN States </vt:lpstr>
      <vt:lpstr>Safeguarding Health in Conflict Coalition 3/5/17</vt:lpstr>
      <vt:lpstr>Within 3 months of UN Resolution 2286</vt:lpstr>
      <vt:lpstr>  Questions raised in 2012 Healthcare in Danger symposium at BMA  </vt:lpstr>
      <vt:lpstr>“A culture of protection”</vt:lpstr>
      <vt:lpstr>PowerPoint Presentation</vt:lpstr>
      <vt:lpstr>Veto on substantive decisions by UNSC permanent members must be ended</vt:lpstr>
      <vt:lpstr>PowerPoint Presentation</vt:lpstr>
      <vt:lpstr>PowerPoint Presentation</vt:lpstr>
      <vt:lpstr>But if veto cannot be ended?</vt:lpstr>
      <vt:lpstr>Proposed UN system to enforce health protection in areas of conflict </vt:lpstr>
      <vt:lpstr>Proposed UN system to enforce health protection in areas of conflict </vt:lpstr>
      <vt:lpstr>Advocacy for a new International Health Protection System</vt:lpstr>
      <vt:lpstr>How could a new health protection system work?</vt:lpstr>
      <vt:lpstr>How could a new health protection system work?</vt:lpstr>
      <vt:lpstr>Conclusions</vt:lpstr>
      <vt:lpstr>Protection of civilians during armed conflict</vt:lpstr>
      <vt:lpstr>UNOCHA 2011</vt:lpstr>
      <vt:lpstr>Maternal mortality in 72 (37%)  of countries  where armed conflict 1990 -2010 </vt:lpstr>
      <vt:lpstr>PowerPoint Presentation</vt:lpstr>
      <vt:lpstr>Vulnerability of women and girls</vt:lpstr>
      <vt:lpstr>Vulnerability of women and girls</vt:lpstr>
      <vt:lpstr>Vulnerability of women and girls</vt:lpstr>
      <vt:lpstr>Vulnerability of women and girls UN Security Council 2000</vt:lpstr>
      <vt:lpstr>(22nd November 2010) The Emergency Relief Coordinator for UNOCHA and Under Secretary General for Humanitarian Affairs at the UN, Baroness Amos</vt:lpstr>
      <vt:lpstr>PowerPoint Presentation</vt:lpstr>
      <vt:lpstr>UN Security Council Resolution 1894 (2010)</vt:lpstr>
      <vt:lpstr>Effects of violence against health workers</vt:lpstr>
      <vt:lpstr>Somalia 2011</vt:lpstr>
      <vt:lpstr>War Crimes</vt:lpstr>
      <vt:lpstr>Health protection also means……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NONE</dc:creator>
  <cp:lastModifiedBy>david southall</cp:lastModifiedBy>
  <cp:revision>269</cp:revision>
  <dcterms:created xsi:type="dcterms:W3CDTF">2002-02-14T14:07:34Z</dcterms:created>
  <dcterms:modified xsi:type="dcterms:W3CDTF">2017-06-26T18:59:24Z</dcterms:modified>
</cp:coreProperties>
</file>